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x="18288000" cy="10287000"/>
  <p:notesSz cx="6858000" cy="9144000"/>
  <p:embeddedFontLst>
    <p:embeddedFont>
      <p:font typeface="Droid Arabic Naskh Bold" charset="1" panose="020B0806030804020204"/>
      <p:regular r:id="rId87"/>
    </p:embeddedFont>
    <p:embeddedFont>
      <p:font typeface="Montaser Arabic" charset="1" panose="00000500000000000000"/>
      <p:regular r:id="rId88"/>
    </p:embeddedFont>
    <p:embeddedFont>
      <p:font typeface="Montaser Arabic Bold" charset="1" panose="00000800000000000000"/>
      <p:regular r:id="rId89"/>
    </p:embeddedFont>
    <p:embeddedFont>
      <p:font typeface="XM Vahid Bold" charset="1" panose="02000803090000020004"/>
      <p:regular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slides/slide4.xml" Type="http://schemas.openxmlformats.org/officeDocument/2006/relationships/slide"/><Relationship Id="rId90" Target="fonts/font90.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2.jpeg" Type="http://schemas.openxmlformats.org/officeDocument/2006/relationships/image"/><Relationship Id="rId5"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3.jpeg" Type="http://schemas.openxmlformats.org/officeDocument/2006/relationships/image"/><Relationship Id="rId8"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jpeg" Type="http://schemas.openxmlformats.org/officeDocument/2006/relationships/image"/><Relationship Id="rId5" Target="../media/image5.png" Type="http://schemas.openxmlformats.org/officeDocument/2006/relationships/image"/><Relationship Id="rId6"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jpeg" Type="http://schemas.openxmlformats.org/officeDocument/2006/relationships/image"/><Relationship Id="rId5" Target="../media/image5.png" Type="http://schemas.openxmlformats.org/officeDocument/2006/relationships/image"/><Relationship Id="rId6" Target="https://www.gbs-eg.com" TargetMode="External" Type="http://schemas.openxmlformats.org/officeDocument/2006/relationships/hyperlink"/><Relationship Id="rId7" Target="https://www.gbs-eg.com" TargetMode="External" Type="http://schemas.openxmlformats.org/officeDocument/2006/relationships/hyperlink"/><Relationship Id="rId8"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jpeg" Type="http://schemas.openxmlformats.org/officeDocument/2006/relationships/image"/><Relationship Id="rId5"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jpeg" Type="http://schemas.openxmlformats.org/officeDocument/2006/relationships/image"/><Relationship Id="rId5"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jpeg" Type="http://schemas.openxmlformats.org/officeDocument/2006/relationships/image"/><Relationship Id="rId5"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jpeg" Type="http://schemas.openxmlformats.org/officeDocument/2006/relationships/image"/><Relationship Id="rId5"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jpeg" Type="http://schemas.openxmlformats.org/officeDocument/2006/relationships/image"/><Relationship Id="rId5" Target="../media/image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6.jpeg" Type="http://schemas.openxmlformats.org/officeDocument/2006/relationships/image"/><Relationship Id="rId8" Target="../media/image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jpeg" Type="http://schemas.openxmlformats.org/officeDocument/2006/relationships/image"/><Relationship Id="rId5" Target="../media/image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jpeg" Type="http://schemas.openxmlformats.org/officeDocument/2006/relationships/image"/><Relationship Id="rId5" Target="../media/image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jpeg" Type="http://schemas.openxmlformats.org/officeDocument/2006/relationships/image"/><Relationship Id="rId5" Target="../media/image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jpeg" Type="http://schemas.openxmlformats.org/officeDocument/2006/relationships/image"/><Relationship Id="rId5" Target="../media/image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jpeg" Type="http://schemas.openxmlformats.org/officeDocument/2006/relationships/image"/><Relationship Id="rId5"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jpeg" Type="http://schemas.openxmlformats.org/officeDocument/2006/relationships/image"/><Relationship Id="rId5" Target="../media/image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jpeg" Type="http://schemas.openxmlformats.org/officeDocument/2006/relationships/image"/><Relationship Id="rId6" Target="../media/image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png" Type="http://schemas.openxmlformats.org/officeDocument/2006/relationships/image"/><Relationship Id="rId4" Target="../media/image1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jpeg" Type="http://schemas.openxmlformats.org/officeDocument/2006/relationships/image"/><Relationship Id="rId6" Target="../media/image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jpeg" Type="http://schemas.openxmlformats.org/officeDocument/2006/relationships/image"/><Relationship Id="rId5" Target="../media/image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jpeg" Type="http://schemas.openxmlformats.org/officeDocument/2006/relationships/image"/><Relationship Id="rId5" Target="../media/image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jpeg" Type="http://schemas.openxmlformats.org/officeDocument/2006/relationships/image"/><Relationship Id="rId5" Target="../media/image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jpeg" Type="http://schemas.openxmlformats.org/officeDocument/2006/relationships/image"/><Relationship Id="rId5" Target="../media/image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0.png" Type="http://schemas.openxmlformats.org/officeDocument/2006/relationships/image"/><Relationship Id="rId8" Target="../media/image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jpeg" Type="http://schemas.openxmlformats.org/officeDocument/2006/relationships/image"/><Relationship Id="rId8"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3.jpeg" Type="http://schemas.openxmlformats.org/officeDocument/2006/relationships/image"/><Relationship Id="rId6" Target="../media/image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jpeg" Type="http://schemas.openxmlformats.org/officeDocument/2006/relationships/image"/><Relationship Id="rId5" Target="../media/image5.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8.png" Type="http://schemas.openxmlformats.org/officeDocument/2006/relationships/image"/><Relationship Id="rId6" Target="../media/image5.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jpeg" Type="http://schemas.openxmlformats.org/officeDocument/2006/relationships/image"/><Relationship Id="rId5" Target="../media/image5.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2.jpeg" Type="http://schemas.openxmlformats.org/officeDocument/2006/relationships/image"/><Relationship Id="rId8" Target="../media/image5.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8.png" Type="http://schemas.openxmlformats.org/officeDocument/2006/relationships/image"/><Relationship Id="rId6" Target="../media/image5.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5.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5.png" Type="http://schemas.openxmlformats.org/officeDocument/2006/relationships/image"/><Relationship Id="rId4" Target="../media/image58.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2.jpeg" Type="http://schemas.openxmlformats.org/officeDocument/2006/relationships/image"/><Relationship Id="rId5" Target="../media/image5.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2.jpeg" Type="http://schemas.openxmlformats.org/officeDocument/2006/relationships/image"/><Relationship Id="rId5"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690" y="-99099"/>
            <a:ext cx="18639605" cy="6016471"/>
            <a:chOff x="0" y="0"/>
            <a:chExt cx="4909196" cy="1584585"/>
          </a:xfrm>
        </p:grpSpPr>
        <p:sp>
          <p:nvSpPr>
            <p:cNvPr name="Freeform 3" id="3"/>
            <p:cNvSpPr/>
            <p:nvPr/>
          </p:nvSpPr>
          <p:spPr>
            <a:xfrm flipH="false" flipV="false" rot="0">
              <a:off x="0" y="0"/>
              <a:ext cx="4909196" cy="1584585"/>
            </a:xfrm>
            <a:custGeom>
              <a:avLst/>
              <a:gdLst/>
              <a:ahLst/>
              <a:cxnLst/>
              <a:rect r="r" b="b" t="t" l="l"/>
              <a:pathLst>
                <a:path h="1584585" w="4909196">
                  <a:moveTo>
                    <a:pt x="0" y="0"/>
                  </a:moveTo>
                  <a:lnTo>
                    <a:pt x="4909196" y="0"/>
                  </a:lnTo>
                  <a:lnTo>
                    <a:pt x="4909196" y="1584585"/>
                  </a:lnTo>
                  <a:lnTo>
                    <a:pt x="0" y="1584585"/>
                  </a:lnTo>
                  <a:close/>
                </a:path>
              </a:pathLst>
            </a:custGeom>
            <a:solidFill>
              <a:srgbClr val="FFFFFF"/>
            </a:solidFill>
          </p:spPr>
        </p:sp>
        <p:sp>
          <p:nvSpPr>
            <p:cNvPr name="TextBox 4" id="4"/>
            <p:cNvSpPr txBox="true"/>
            <p:nvPr/>
          </p:nvSpPr>
          <p:spPr>
            <a:xfrm>
              <a:off x="0" y="-38100"/>
              <a:ext cx="4909196" cy="162268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4340" y="-39703"/>
            <a:ext cx="18253660" cy="5957075"/>
          </a:xfrm>
          <a:custGeom>
            <a:avLst/>
            <a:gdLst/>
            <a:ahLst/>
            <a:cxnLst/>
            <a:rect r="r" b="b" t="t" l="l"/>
            <a:pathLst>
              <a:path h="5957075" w="18253660">
                <a:moveTo>
                  <a:pt x="0" y="0"/>
                </a:moveTo>
                <a:lnTo>
                  <a:pt x="18253660" y="0"/>
                </a:lnTo>
                <a:lnTo>
                  <a:pt x="18253660" y="5957075"/>
                </a:lnTo>
                <a:lnTo>
                  <a:pt x="0" y="5957075"/>
                </a:lnTo>
                <a:lnTo>
                  <a:pt x="0" y="0"/>
                </a:lnTo>
                <a:close/>
              </a:path>
            </a:pathLst>
          </a:custGeom>
          <a:blipFill>
            <a:blip r:embed="rId2">
              <a:alphaModFix amt="44999"/>
            </a:blip>
            <a:stretch>
              <a:fillRect l="0" t="-33193" r="0" b="-71341"/>
            </a:stretch>
          </a:blipFill>
        </p:spPr>
      </p:sp>
      <p:sp>
        <p:nvSpPr>
          <p:cNvPr name="Freeform 6" id="6"/>
          <p:cNvSpPr/>
          <p:nvPr/>
        </p:nvSpPr>
        <p:spPr>
          <a:xfrm flipH="true" flipV="false" rot="0">
            <a:off x="1528663" y="1028700"/>
            <a:ext cx="3602497" cy="3602497"/>
          </a:xfrm>
          <a:custGeom>
            <a:avLst/>
            <a:gdLst/>
            <a:ahLst/>
            <a:cxnLst/>
            <a:rect r="r" b="b" t="t" l="l"/>
            <a:pathLst>
              <a:path h="3602497" w="3602497">
                <a:moveTo>
                  <a:pt x="3602497" y="0"/>
                </a:moveTo>
                <a:lnTo>
                  <a:pt x="0" y="0"/>
                </a:lnTo>
                <a:lnTo>
                  <a:pt x="0" y="3602497"/>
                </a:lnTo>
                <a:lnTo>
                  <a:pt x="3602497" y="3602497"/>
                </a:lnTo>
                <a:lnTo>
                  <a:pt x="360249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4932026" y="4502610"/>
            <a:ext cx="7434903" cy="0"/>
          </a:xfrm>
          <a:prstGeom prst="line">
            <a:avLst/>
          </a:prstGeom>
          <a:ln cap="flat" w="114300">
            <a:solidFill>
              <a:srgbClr val="FFA500"/>
            </a:solidFill>
            <a:prstDash val="solid"/>
            <a:headEnd type="oval" len="lg" w="lg"/>
            <a:tailEnd type="oval" len="lg" w="lg"/>
          </a:ln>
        </p:spPr>
      </p:sp>
      <p:grpSp>
        <p:nvGrpSpPr>
          <p:cNvPr name="Group 8" id="8"/>
          <p:cNvGrpSpPr/>
          <p:nvPr/>
        </p:nvGrpSpPr>
        <p:grpSpPr>
          <a:xfrm rot="0">
            <a:off x="15544544" y="5540197"/>
            <a:ext cx="3257806" cy="754351"/>
            <a:chOff x="0" y="0"/>
            <a:chExt cx="858023" cy="198677"/>
          </a:xfrm>
        </p:grpSpPr>
        <p:sp>
          <p:nvSpPr>
            <p:cNvPr name="Freeform 9" id="9"/>
            <p:cNvSpPr/>
            <p:nvPr/>
          </p:nvSpPr>
          <p:spPr>
            <a:xfrm flipH="false" flipV="false" rot="0">
              <a:off x="0" y="0"/>
              <a:ext cx="858023" cy="198677"/>
            </a:xfrm>
            <a:custGeom>
              <a:avLst/>
              <a:gdLst/>
              <a:ahLst/>
              <a:cxnLst/>
              <a:rect r="r" b="b" t="t" l="l"/>
              <a:pathLst>
                <a:path h="198677" w="858023">
                  <a:moveTo>
                    <a:pt x="0" y="0"/>
                  </a:moveTo>
                  <a:lnTo>
                    <a:pt x="858023" y="0"/>
                  </a:lnTo>
                  <a:lnTo>
                    <a:pt x="858023" y="198677"/>
                  </a:lnTo>
                  <a:lnTo>
                    <a:pt x="0" y="198677"/>
                  </a:lnTo>
                  <a:close/>
                </a:path>
              </a:pathLst>
            </a:custGeom>
            <a:solidFill>
              <a:srgbClr val="FFA500"/>
            </a:solidFill>
          </p:spPr>
        </p:sp>
        <p:sp>
          <p:nvSpPr>
            <p:cNvPr name="TextBox 10" id="10"/>
            <p:cNvSpPr txBox="true"/>
            <p:nvPr/>
          </p:nvSpPr>
          <p:spPr>
            <a:xfrm>
              <a:off x="0" y="-38100"/>
              <a:ext cx="858023" cy="236777"/>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691777" y="6939423"/>
            <a:ext cx="1517452" cy="1957180"/>
          </a:xfrm>
          <a:prstGeom prst="rect">
            <a:avLst/>
          </a:prstGeom>
        </p:spPr>
        <p:txBody>
          <a:bodyPr anchor="t" rtlCol="false" tIns="0" lIns="0" bIns="0" rIns="0">
            <a:spAutoFit/>
          </a:bodyPr>
          <a:lstStyle/>
          <a:p>
            <a:pPr algn="ctr" rtl="true">
              <a:lnSpc>
                <a:spcPts val="16023"/>
              </a:lnSpc>
            </a:pPr>
            <a:r>
              <a:rPr lang="ar-EG" b="true" sz="11445">
                <a:solidFill>
                  <a:srgbClr val="FFFFFF"/>
                </a:solidFill>
                <a:latin typeface="Droid Arabic Naskh Bold"/>
                <a:ea typeface="Droid Arabic Naskh Bold"/>
                <a:cs typeface="Droid Arabic Naskh Bold"/>
                <a:sym typeface="Droid Arabic Naskh Bold"/>
                <a:rtl val="true"/>
              </a:rPr>
              <a:t>ان</a:t>
            </a:r>
          </a:p>
        </p:txBody>
      </p:sp>
      <p:sp>
        <p:nvSpPr>
          <p:cNvPr name="AutoShape 12" id="12"/>
          <p:cNvSpPr/>
          <p:nvPr/>
        </p:nvSpPr>
        <p:spPr>
          <a:xfrm flipV="true">
            <a:off x="7066525" y="8858503"/>
            <a:ext cx="7250505" cy="19050"/>
          </a:xfrm>
          <a:prstGeom prst="line">
            <a:avLst/>
          </a:prstGeom>
          <a:ln cap="flat" w="38100">
            <a:solidFill>
              <a:srgbClr val="FFA500"/>
            </a:solidFill>
            <a:prstDash val="solid"/>
            <a:headEnd type="none" len="sm" w="sm"/>
            <a:tailEnd type="none" len="sm" w="sm"/>
          </a:ln>
        </p:spPr>
      </p:sp>
      <p:sp>
        <p:nvSpPr>
          <p:cNvPr name="TextBox 13" id="13"/>
          <p:cNvSpPr txBox="true"/>
          <p:nvPr/>
        </p:nvSpPr>
        <p:spPr>
          <a:xfrm rot="0">
            <a:off x="2370858" y="2058793"/>
            <a:ext cx="5698027" cy="976934"/>
          </a:xfrm>
          <a:prstGeom prst="rect">
            <a:avLst/>
          </a:prstGeom>
        </p:spPr>
        <p:txBody>
          <a:bodyPr anchor="t" rtlCol="false" tIns="0" lIns="0" bIns="0" rIns="0">
            <a:spAutoFit/>
          </a:bodyPr>
          <a:lstStyle/>
          <a:p>
            <a:pPr algn="l">
              <a:lnSpc>
                <a:spcPts val="7924"/>
              </a:lnSpc>
            </a:pPr>
            <a:r>
              <a:rPr lang="en-US" sz="5660">
                <a:solidFill>
                  <a:srgbClr val="000000"/>
                </a:solidFill>
                <a:latin typeface="Montaser Arabic"/>
                <a:ea typeface="Montaser Arabic"/>
                <a:cs typeface="Montaser Arabic"/>
                <a:sym typeface="Montaser Arabic"/>
              </a:rPr>
              <a:t>UIS Company</a:t>
            </a:r>
          </a:p>
        </p:txBody>
      </p:sp>
      <p:sp>
        <p:nvSpPr>
          <p:cNvPr name="TextBox 14" id="14"/>
          <p:cNvSpPr txBox="true"/>
          <p:nvPr/>
        </p:nvSpPr>
        <p:spPr>
          <a:xfrm rot="0">
            <a:off x="2380383" y="2978507"/>
            <a:ext cx="12844435" cy="1517014"/>
          </a:xfrm>
          <a:prstGeom prst="rect">
            <a:avLst/>
          </a:prstGeom>
        </p:spPr>
        <p:txBody>
          <a:bodyPr anchor="t" rtlCol="false" tIns="0" lIns="0" bIns="0" rIns="0">
            <a:spAutoFit/>
          </a:bodyPr>
          <a:lstStyle/>
          <a:p>
            <a:pPr algn="l">
              <a:lnSpc>
                <a:spcPts val="12460"/>
              </a:lnSpc>
            </a:pPr>
            <a:r>
              <a:rPr lang="en-US" sz="8900">
                <a:solidFill>
                  <a:srgbClr val="000000"/>
                </a:solidFill>
                <a:latin typeface="Montaser Arabic"/>
                <a:ea typeface="Montaser Arabic"/>
                <a:cs typeface="Montaser Arabic"/>
                <a:sym typeface="Montaser Arabic"/>
              </a:rPr>
              <a:t>ERP SYSTEMS</a:t>
            </a:r>
          </a:p>
        </p:txBody>
      </p:sp>
      <p:sp>
        <p:nvSpPr>
          <p:cNvPr name="TextBox 15" id="15"/>
          <p:cNvSpPr txBox="true"/>
          <p:nvPr/>
        </p:nvSpPr>
        <p:spPr>
          <a:xfrm rot="0">
            <a:off x="15802921" y="9235596"/>
            <a:ext cx="1374390" cy="458508"/>
          </a:xfrm>
          <a:prstGeom prst="rect">
            <a:avLst/>
          </a:prstGeom>
        </p:spPr>
        <p:txBody>
          <a:bodyPr anchor="t" rtlCol="false" tIns="0" lIns="0" bIns="0" rIns="0">
            <a:spAutoFit/>
          </a:bodyPr>
          <a:lstStyle/>
          <a:p>
            <a:pPr algn="r">
              <a:lnSpc>
                <a:spcPts val="3778"/>
              </a:lnSpc>
            </a:pPr>
            <a:r>
              <a:rPr lang="en-US" sz="2698">
                <a:solidFill>
                  <a:srgbClr val="000000"/>
                </a:solidFill>
                <a:latin typeface="Montaser Arabic"/>
                <a:ea typeface="Montaser Arabic"/>
                <a:cs typeface="Montaser Arabic"/>
                <a:sym typeface="Montaser Arabic"/>
              </a:rPr>
              <a:t>2024</a:t>
            </a:r>
          </a:p>
        </p:txBody>
      </p:sp>
      <p:sp>
        <p:nvSpPr>
          <p:cNvPr name="TextBox 16" id="16"/>
          <p:cNvSpPr txBox="true"/>
          <p:nvPr/>
        </p:nvSpPr>
        <p:spPr>
          <a:xfrm rot="0">
            <a:off x="7066525" y="6696535"/>
            <a:ext cx="8815623" cy="1739900"/>
          </a:xfrm>
          <a:prstGeom prst="rect">
            <a:avLst/>
          </a:prstGeom>
        </p:spPr>
        <p:txBody>
          <a:bodyPr anchor="t" rtlCol="false" tIns="0" lIns="0" bIns="0" rIns="0">
            <a:spAutoFit/>
          </a:bodyPr>
          <a:lstStyle/>
          <a:p>
            <a:pPr algn="ctr" rtl="true">
              <a:lnSpc>
                <a:spcPts val="7000"/>
              </a:lnSpc>
            </a:pPr>
            <a:r>
              <a:rPr lang="en-US" b="true" sz="5000">
                <a:solidFill>
                  <a:srgbClr val="000000"/>
                </a:solidFill>
                <a:latin typeface="Droid Arabic Naskh Bold"/>
                <a:ea typeface="Droid Arabic Naskh Bold"/>
                <a:cs typeface="Droid Arabic Naskh Bold"/>
                <a:sym typeface="Droid Arabic Naskh Bold"/>
              </a:rPr>
              <a:t>Digital marketing solutions for UIS Company</a:t>
            </a:r>
          </a:p>
        </p:txBody>
      </p:sp>
      <p:grpSp>
        <p:nvGrpSpPr>
          <p:cNvPr name="Group 17" id="17"/>
          <p:cNvGrpSpPr/>
          <p:nvPr/>
        </p:nvGrpSpPr>
        <p:grpSpPr>
          <a:xfrm rot="0">
            <a:off x="1794026" y="5604620"/>
            <a:ext cx="3767912" cy="4018980"/>
            <a:chOff x="0" y="0"/>
            <a:chExt cx="812800" cy="866959"/>
          </a:xfrm>
        </p:grpSpPr>
        <p:sp>
          <p:nvSpPr>
            <p:cNvPr name="Freeform 18" id="18"/>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9" id="19"/>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20" id="20"/>
          <p:cNvGrpSpPr>
            <a:grpSpLocks noChangeAspect="true"/>
          </p:cNvGrpSpPr>
          <p:nvPr/>
        </p:nvGrpSpPr>
        <p:grpSpPr>
          <a:xfrm rot="0">
            <a:off x="2071001" y="4726575"/>
            <a:ext cx="4398398" cy="4627879"/>
            <a:chOff x="0" y="0"/>
            <a:chExt cx="5842000" cy="6146800"/>
          </a:xfrm>
        </p:grpSpPr>
        <p:sp>
          <p:nvSpPr>
            <p:cNvPr name="Freeform 21" id="2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6447" t="0" r="-6447" b="0"/>
              </a:stretch>
            </a:blipFill>
          </p:spPr>
        </p:sp>
        <p:sp>
          <p:nvSpPr>
            <p:cNvPr name="Freeform 22" id="22"/>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6"/>
              <a:stretch>
                <a:fillRect l="0" t="-286" r="0" b="-286"/>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4460" y="-1478024"/>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903583" y="244588"/>
            <a:ext cx="12042526" cy="9980896"/>
          </a:xfrm>
          <a:prstGeom prst="rect">
            <a:avLst/>
          </a:prstGeom>
        </p:spPr>
        <p:txBody>
          <a:bodyPr anchor="t" rtlCol="false" tIns="0" lIns="0" bIns="0" rIns="0">
            <a:spAutoFit/>
          </a:bodyPr>
          <a:lstStyle/>
          <a:p>
            <a:pPr algn="r" rtl="true">
              <a:lnSpc>
                <a:spcPts val="3166"/>
              </a:lnSpc>
            </a:pPr>
            <a:r>
              <a:rPr lang="ar-EG" sz="1942" b="true">
                <a:solidFill>
                  <a:srgbClr val="000000"/>
                </a:solidFill>
                <a:latin typeface="Montaser Arabic Bold"/>
                <a:ea typeface="Montaser Arabic Bold"/>
                <a:cs typeface="Montaser Arabic Bold"/>
                <a:sym typeface="Montaser Arabic Bold"/>
                <a:rtl val="true"/>
              </a:rPr>
              <a:t>دراسه الحالة إفتراضية لستاربكس إذا كانت تستخدم نظام </a:t>
            </a:r>
            <a:r>
              <a:rPr lang="en-US" sz="1942" b="true">
                <a:solidFill>
                  <a:srgbClr val="000000"/>
                </a:solidFill>
                <a:latin typeface="Montaser Arabic Bold"/>
                <a:ea typeface="Montaser Arabic Bold"/>
                <a:cs typeface="Montaser Arabic Bold"/>
                <a:sym typeface="Montaser Arabic Bold"/>
              </a:rPr>
              <a:t>erp</a:t>
            </a:r>
            <a:r>
              <a:rPr lang="ar-EG" sz="1942" b="true">
                <a:solidFill>
                  <a:srgbClr val="000000"/>
                </a:solidFill>
                <a:latin typeface="Montaser Arabic Bold"/>
                <a:ea typeface="Montaser Arabic Bold"/>
                <a:cs typeface="Montaser Arabic Bold"/>
                <a:sym typeface="Montaser Arabic Bold"/>
                <a:rtl val="true"/>
              </a:rPr>
              <a:t> :</a:t>
            </a:r>
          </a:p>
          <a:p>
            <a:pPr algn="r" rtl="true">
              <a:lnSpc>
                <a:spcPts val="3166"/>
              </a:lnSpc>
            </a:pPr>
            <a:r>
              <a:rPr lang="ar-EG" sz="1942" b="true">
                <a:solidFill>
                  <a:srgbClr val="000000"/>
                </a:solidFill>
                <a:latin typeface="Montaser Arabic Bold"/>
                <a:ea typeface="Montaser Arabic Bold"/>
                <a:cs typeface="Montaser Arabic Bold"/>
                <a:sym typeface="Montaser Arabic Bold"/>
                <a:rtl val="true"/>
              </a:rPr>
              <a:t>إدارة المخزون المتعدد الفروع:</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تتبع دقيق: يساعد </a:t>
            </a:r>
            <a:r>
              <a:rPr lang="en-US" sz="1942">
                <a:solidFill>
                  <a:srgbClr val="000000"/>
                </a:solidFill>
                <a:latin typeface="Montaser Arabic"/>
                <a:ea typeface="Montaser Arabic"/>
                <a:cs typeface="Montaser Arabic"/>
                <a:sym typeface="Montaser Arabic"/>
              </a:rPr>
              <a:t>ERP</a:t>
            </a:r>
            <a:r>
              <a:rPr lang="ar-EG" sz="1942">
                <a:solidFill>
                  <a:srgbClr val="000000"/>
                </a:solidFill>
                <a:latin typeface="Montaser Arabic"/>
                <a:ea typeface="Montaser Arabic"/>
                <a:cs typeface="Montaser Arabic"/>
                <a:sym typeface="Montaser Arabic"/>
                <a:rtl val="true"/>
              </a:rPr>
              <a:t> ستاربكس في تتبع كميات القهوة والحليب والمكونات الأخرى بدقة في كل فرع.</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طلبات التزويد التلقائية: يمكن للنظام توليد طلبات شراء تلقائية عندما تنخفض المخزونات إلى مستوى معين، مما يضمن توفر المنتجات دائماً.</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تجنب النقص والفائض: يساعد في تقليل التكاليف الناتجة عن تلف المنتجات أو نفادها.</a:t>
            </a:r>
          </a:p>
          <a:p>
            <a:pPr algn="r" rtl="true">
              <a:lnSpc>
                <a:spcPts val="3166"/>
              </a:lnSpc>
            </a:pPr>
            <a:r>
              <a:rPr lang="ar-EG" sz="1942" b="true">
                <a:solidFill>
                  <a:srgbClr val="000000"/>
                </a:solidFill>
                <a:latin typeface="Montaser Arabic Bold"/>
                <a:ea typeface="Montaser Arabic Bold"/>
                <a:cs typeface="Montaser Arabic Bold"/>
                <a:sym typeface="Montaser Arabic Bold"/>
                <a:rtl val="true"/>
              </a:rPr>
              <a:t>تحسين جودة المنتج:</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معايير الجودة: يمكن لـ </a:t>
            </a:r>
            <a:r>
              <a:rPr lang="en-US" sz="1942">
                <a:solidFill>
                  <a:srgbClr val="000000"/>
                </a:solidFill>
                <a:latin typeface="Montaser Arabic"/>
                <a:ea typeface="Montaser Arabic"/>
                <a:cs typeface="Montaser Arabic"/>
                <a:sym typeface="Montaser Arabic"/>
              </a:rPr>
              <a:t>ERP</a:t>
            </a:r>
            <a:r>
              <a:rPr lang="ar-EG" sz="1942">
                <a:solidFill>
                  <a:srgbClr val="000000"/>
                </a:solidFill>
                <a:latin typeface="Montaser Arabic"/>
                <a:ea typeface="Montaser Arabic"/>
                <a:cs typeface="Montaser Arabic"/>
                <a:sym typeface="Montaser Arabic"/>
                <a:rtl val="true"/>
              </a:rPr>
              <a:t> تحديد معايير جودة دقيقة لكل منتج، وتتبع الامتثال لهذه المعايير في كل فرع.</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إدارة صلاحية المنتجات: يساعد في تتبع تواريخ انتهاء صلاحية المنتجات، مما يضمن تقديم منتجات طازجة للعملاء.</a:t>
            </a:r>
          </a:p>
          <a:p>
            <a:pPr algn="r" rtl="true">
              <a:lnSpc>
                <a:spcPts val="3166"/>
              </a:lnSpc>
            </a:pPr>
            <a:r>
              <a:rPr lang="ar-EG" sz="1942" b="true">
                <a:solidFill>
                  <a:srgbClr val="000000"/>
                </a:solidFill>
                <a:latin typeface="Montaser Arabic Bold"/>
                <a:ea typeface="Montaser Arabic Bold"/>
                <a:cs typeface="Montaser Arabic Bold"/>
                <a:sym typeface="Montaser Arabic Bold"/>
                <a:rtl val="true"/>
              </a:rPr>
              <a:t>تحسين تجربة العملاء:</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تخصيص العروض: يمكن لـ </a:t>
            </a:r>
            <a:r>
              <a:rPr lang="en-US" sz="1942">
                <a:solidFill>
                  <a:srgbClr val="000000"/>
                </a:solidFill>
                <a:latin typeface="Montaser Arabic"/>
                <a:ea typeface="Montaser Arabic"/>
                <a:cs typeface="Montaser Arabic"/>
                <a:sym typeface="Montaser Arabic"/>
              </a:rPr>
              <a:t>ERP</a:t>
            </a:r>
            <a:r>
              <a:rPr lang="ar-EG" sz="1942">
                <a:solidFill>
                  <a:srgbClr val="000000"/>
                </a:solidFill>
                <a:latin typeface="Montaser Arabic"/>
                <a:ea typeface="Montaser Arabic"/>
                <a:cs typeface="Montaser Arabic"/>
                <a:sym typeface="Montaser Arabic"/>
                <a:rtl val="true"/>
              </a:rPr>
              <a:t> تحليل بيانات العملاء لتقديم عروض مخصصة لكل عميل، مما يزيد من ولاء العملاء.</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تتبع الطلبات: يمكن للعملاء تتبع حالة طلباتهم عبر تطبيق الهاتف المحمول، مما يزيد من رضاهم.</a:t>
            </a:r>
          </a:p>
          <a:p>
            <a:pPr algn="r" rtl="true">
              <a:lnSpc>
                <a:spcPts val="3166"/>
              </a:lnSpc>
            </a:pPr>
            <a:r>
              <a:rPr lang="ar-EG" sz="1942" b="true">
                <a:solidFill>
                  <a:srgbClr val="000000"/>
                </a:solidFill>
                <a:latin typeface="Montaser Arabic Bold"/>
                <a:ea typeface="Montaser Arabic Bold"/>
                <a:cs typeface="Montaser Arabic Bold"/>
                <a:sym typeface="Montaser Arabic Bold"/>
                <a:rtl val="true"/>
              </a:rPr>
              <a:t>تحليل البيانات واتخاذ القرارات:</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تقارير مالية مفصلة: يوفر </a:t>
            </a:r>
            <a:r>
              <a:rPr lang="en-US" sz="1942">
                <a:solidFill>
                  <a:srgbClr val="000000"/>
                </a:solidFill>
                <a:latin typeface="Montaser Arabic"/>
                <a:ea typeface="Montaser Arabic"/>
                <a:cs typeface="Montaser Arabic"/>
                <a:sym typeface="Montaser Arabic"/>
              </a:rPr>
              <a:t>ERP</a:t>
            </a:r>
            <a:r>
              <a:rPr lang="ar-EG" sz="1942">
                <a:solidFill>
                  <a:srgbClr val="000000"/>
                </a:solidFill>
                <a:latin typeface="Montaser Arabic"/>
                <a:ea typeface="Montaser Arabic"/>
                <a:cs typeface="Montaser Arabic"/>
                <a:sym typeface="Montaser Arabic"/>
                <a:rtl val="true"/>
              </a:rPr>
              <a:t> تقارير مالية مفصلة تساعد الإدارة في اتخاذ قرارات استثمارية.</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تحليل أداء الفروع: يمكن مقارنة أداء الفروع المختلفة لتحديد نقاط القوة والضعف واتخاذ الإجراءات اللازمة لتحسين الأداء.</a:t>
            </a:r>
          </a:p>
          <a:p>
            <a:pPr algn="r" rtl="true">
              <a:lnSpc>
                <a:spcPts val="3166"/>
              </a:lnSpc>
            </a:pPr>
            <a:r>
              <a:rPr lang="ar-EG" sz="1942" b="true">
                <a:solidFill>
                  <a:srgbClr val="000000"/>
                </a:solidFill>
                <a:latin typeface="Montaser Arabic Bold"/>
                <a:ea typeface="Montaser Arabic Bold"/>
                <a:cs typeface="Montaser Arabic Bold"/>
                <a:sym typeface="Montaser Arabic Bold"/>
                <a:rtl val="true"/>
              </a:rPr>
              <a:t>التوسع الدولي:</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توحيد العمليات: يساعد </a:t>
            </a:r>
            <a:r>
              <a:rPr lang="en-US" sz="1942">
                <a:solidFill>
                  <a:srgbClr val="000000"/>
                </a:solidFill>
                <a:latin typeface="Montaser Arabic"/>
                <a:ea typeface="Montaser Arabic"/>
                <a:cs typeface="Montaser Arabic"/>
                <a:sym typeface="Montaser Arabic"/>
              </a:rPr>
              <a:t>ERP</a:t>
            </a:r>
            <a:r>
              <a:rPr lang="ar-EG" sz="1942">
                <a:solidFill>
                  <a:srgbClr val="000000"/>
                </a:solidFill>
                <a:latin typeface="Montaser Arabic"/>
                <a:ea typeface="Montaser Arabic"/>
                <a:cs typeface="Montaser Arabic"/>
                <a:sym typeface="Montaser Arabic"/>
                <a:rtl val="true"/>
              </a:rPr>
              <a:t> في توحيد العمليات في جميع الفروع حول العالم، مما يسهل التوسع الدولي.</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الالتزام باللوائح المحلية: يمكن تخصيص النظام للالتزام باللوائح المحلية في كل دولة.</a:t>
            </a:r>
          </a:p>
          <a:p>
            <a:pPr algn="r" rtl="true">
              <a:lnSpc>
                <a:spcPts val="3166"/>
              </a:lnSpc>
            </a:pPr>
            <a:r>
              <a:rPr lang="ar-EG" sz="1942" b="true">
                <a:solidFill>
                  <a:srgbClr val="000000"/>
                </a:solidFill>
                <a:latin typeface="Montaser Arabic Bold"/>
                <a:ea typeface="Montaser Arabic Bold"/>
                <a:cs typeface="Montaser Arabic Bold"/>
                <a:sym typeface="Montaser Arabic Bold"/>
                <a:rtl val="true"/>
              </a:rPr>
              <a:t>إدارة الموظفين:</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تخطيط الموارد البشرية: يساعد في تخطيط احتياجات الموظفين وتدريبهم.</a:t>
            </a:r>
          </a:p>
          <a:p>
            <a:pPr algn="r" rtl="true" marL="419381" indent="-209690" lvl="1">
              <a:lnSpc>
                <a:spcPts val="3166"/>
              </a:lnSpc>
              <a:buFont typeface="Arial"/>
              <a:buChar char="•"/>
            </a:pPr>
            <a:r>
              <a:rPr lang="ar-EG" sz="1942">
                <a:solidFill>
                  <a:srgbClr val="000000"/>
                </a:solidFill>
                <a:latin typeface="Montaser Arabic"/>
                <a:ea typeface="Montaser Arabic"/>
                <a:cs typeface="Montaser Arabic"/>
                <a:sym typeface="Montaser Arabic"/>
                <a:rtl val="true"/>
              </a:rPr>
              <a:t> تقييم الأداء: يمكن استخدام النظام لتقييم أداء الموظفين وربطه بالحوافز.</a:t>
            </a:r>
          </a:p>
          <a:p>
            <a:pPr algn="r" rtl="true">
              <a:lnSpc>
                <a:spcPts val="3166"/>
              </a:lnSpc>
            </a:pPr>
          </a:p>
        </p:txBody>
      </p:sp>
      <p:grpSp>
        <p:nvGrpSpPr>
          <p:cNvPr name="Group 7" id="7"/>
          <p:cNvGrpSpPr/>
          <p:nvPr/>
        </p:nvGrpSpPr>
        <p:grpSpPr>
          <a:xfrm rot="0">
            <a:off x="932038" y="5239320"/>
            <a:ext cx="3767912" cy="4018980"/>
            <a:chOff x="0" y="0"/>
            <a:chExt cx="812800" cy="866959"/>
          </a:xfrm>
        </p:grpSpPr>
        <p:sp>
          <p:nvSpPr>
            <p:cNvPr name="Freeform 8" id="8"/>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9" id="9"/>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1209013" y="4361274"/>
            <a:ext cx="4398398" cy="4627879"/>
            <a:chOff x="0" y="0"/>
            <a:chExt cx="5842000" cy="6146800"/>
          </a:xfrm>
        </p:grpSpPr>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8962" t="0" r="-28962" b="0"/>
              </a:stretch>
            </a:blipFill>
          </p:spPr>
        </p:sp>
        <p:sp>
          <p:nvSpPr>
            <p:cNvPr name="Freeform 12" id="12"/>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591023" y="3048133"/>
            <a:ext cx="6422153" cy="738506"/>
          </a:xfrm>
          <a:prstGeom prst="rect">
            <a:avLst/>
          </a:prstGeom>
        </p:spPr>
        <p:txBody>
          <a:bodyPr anchor="t" rtlCol="false" tIns="0" lIns="0" bIns="0" rIns="0">
            <a:spAutoFit/>
          </a:bodyPr>
          <a:lstStyle/>
          <a:p>
            <a:pPr algn="r" rtl="true">
              <a:lnSpc>
                <a:spcPts val="6019"/>
              </a:lnSpc>
            </a:pPr>
            <a:r>
              <a:rPr lang="ar-EG" b="true" sz="4299">
                <a:solidFill>
                  <a:srgbClr val="000000"/>
                </a:solidFill>
                <a:latin typeface="Montaser Arabic Bold"/>
                <a:ea typeface="Montaser Arabic Bold"/>
                <a:cs typeface="Montaser Arabic Bold"/>
                <a:sym typeface="Montaser Arabic Bold"/>
                <a:rtl val="true"/>
              </a:rPr>
              <a:t>تحليل المنافسين</a:t>
            </a:r>
          </a:p>
        </p:txBody>
      </p:sp>
      <p:sp>
        <p:nvSpPr>
          <p:cNvPr name="TextBox 12" id="12"/>
          <p:cNvSpPr txBox="true"/>
          <p:nvPr/>
        </p:nvSpPr>
        <p:spPr>
          <a:xfrm rot="0">
            <a:off x="7396137" y="5778423"/>
            <a:ext cx="10253102" cy="3990340"/>
          </a:xfrm>
          <a:prstGeom prst="rect">
            <a:avLst/>
          </a:prstGeom>
        </p:spPr>
        <p:txBody>
          <a:bodyPr anchor="t" rtlCol="false" tIns="0" lIns="0" bIns="0" rIns="0">
            <a:spAutoFit/>
          </a:bodyPr>
          <a:lstStyle/>
          <a:p>
            <a:pPr algn="just" rtl="true">
              <a:lnSpc>
                <a:spcPts val="2659"/>
              </a:lnSpc>
            </a:pPr>
            <a:r>
              <a:rPr lang="ar-EG" sz="1899">
                <a:solidFill>
                  <a:srgbClr val="000000"/>
                </a:solidFill>
                <a:latin typeface="Montaser Arabic"/>
                <a:ea typeface="Montaser Arabic"/>
                <a:cs typeface="Montaser Arabic"/>
                <a:sym typeface="Montaser Arabic"/>
                <a:rtl val="true"/>
              </a:rPr>
              <a:t>اولا شركه </a:t>
            </a:r>
            <a:r>
              <a:rPr lang="en-US" sz="1899">
                <a:solidFill>
                  <a:srgbClr val="000000"/>
                </a:solidFill>
                <a:latin typeface="Montaser Arabic"/>
                <a:ea typeface="Montaser Arabic"/>
                <a:cs typeface="Montaser Arabic"/>
                <a:sym typeface="Montaser Arabic"/>
              </a:rPr>
              <a:t>GBS (GLOBAL BUSINESS SOLUTIONS)</a:t>
            </a:r>
          </a:p>
          <a:p>
            <a:pPr algn="r">
              <a:lnSpc>
                <a:spcPts val="2659"/>
              </a:lnSpc>
            </a:pPr>
            <a:r>
              <a:rPr lang="en-US" sz="1899">
                <a:solidFill>
                  <a:srgbClr val="000000"/>
                </a:solidFill>
                <a:latin typeface="Montaser Arabic"/>
                <a:ea typeface="Montaser Arabic"/>
                <a:cs typeface="Montaser Arabic"/>
                <a:sym typeface="Montaser Arabic"/>
              </a:rPr>
              <a:t>· </a:t>
            </a:r>
            <a:r>
              <a:rPr lang="ar-EG" sz="1899">
                <a:solidFill>
                  <a:srgbClr val="000000"/>
                </a:solidFill>
                <a:latin typeface="Montaser Arabic"/>
                <a:ea typeface="Montaser Arabic"/>
                <a:cs typeface="Montaser Arabic"/>
                <a:sym typeface="Montaser Arabic"/>
                <a:rtl val="true"/>
              </a:rPr>
              <a:t>بتركز الشركه علي الشريكات الصغيره بنسبه </a:t>
            </a:r>
            <a:r>
              <a:rPr lang="en-US" sz="1899">
                <a:solidFill>
                  <a:srgbClr val="000000"/>
                </a:solidFill>
                <a:latin typeface="Montaser Arabic"/>
                <a:ea typeface="Montaser Arabic"/>
                <a:cs typeface="Montaser Arabic"/>
                <a:sym typeface="Montaser Arabic"/>
              </a:rPr>
              <a:t>80%</a:t>
            </a:r>
          </a:p>
          <a:p>
            <a:pPr algn="r">
              <a:lnSpc>
                <a:spcPts val="2659"/>
              </a:lnSpc>
            </a:pPr>
            <a:r>
              <a:rPr lang="en-US" sz="1899">
                <a:solidFill>
                  <a:srgbClr val="000000"/>
                </a:solidFill>
                <a:latin typeface="Montaser Arabic"/>
                <a:ea typeface="Montaser Arabic"/>
                <a:cs typeface="Montaser Arabic"/>
                <a:sym typeface="Montaser Arabic"/>
              </a:rPr>
              <a:t>· </a:t>
            </a:r>
            <a:r>
              <a:rPr lang="ar-EG" sz="1899">
                <a:solidFill>
                  <a:srgbClr val="000000"/>
                </a:solidFill>
                <a:latin typeface="Montaser Arabic"/>
                <a:ea typeface="Montaser Arabic"/>
                <a:cs typeface="Montaser Arabic"/>
                <a:sym typeface="Montaser Arabic"/>
                <a:rtl val="true"/>
              </a:rPr>
              <a:t>والشركات المتوسطه بنسبه </a:t>
            </a:r>
            <a:r>
              <a:rPr lang="en-US" sz="1899">
                <a:solidFill>
                  <a:srgbClr val="000000"/>
                </a:solidFill>
                <a:latin typeface="Montaser Arabic"/>
                <a:ea typeface="Montaser Arabic"/>
                <a:cs typeface="Montaser Arabic"/>
                <a:sym typeface="Montaser Arabic"/>
              </a:rPr>
              <a:t>20</a:t>
            </a:r>
            <a:r>
              <a:rPr lang="ar-EG" sz="1899">
                <a:solidFill>
                  <a:srgbClr val="000000"/>
                </a:solidFill>
                <a:latin typeface="Montaser Arabic"/>
                <a:ea typeface="Montaser Arabic"/>
                <a:cs typeface="Montaser Arabic"/>
                <a:sym typeface="Montaser Arabic"/>
                <a:rtl val="true"/>
              </a:rPr>
              <a:t>% وخدمات الاعمال بنسبه </a:t>
            </a:r>
            <a:r>
              <a:rPr lang="en-US" sz="1899">
                <a:solidFill>
                  <a:srgbClr val="000000"/>
                </a:solidFill>
                <a:latin typeface="Montaser Arabic"/>
                <a:ea typeface="Montaser Arabic"/>
                <a:cs typeface="Montaser Arabic"/>
                <a:sym typeface="Montaser Arabic"/>
              </a:rPr>
              <a:t>34</a:t>
            </a:r>
            <a:r>
              <a:rPr lang="ar-EG" sz="1899">
                <a:solidFill>
                  <a:srgbClr val="000000"/>
                </a:solidFill>
                <a:latin typeface="Montaser Arabic"/>
                <a:ea typeface="Montaser Arabic"/>
                <a:cs typeface="Montaser Arabic"/>
                <a:sym typeface="Montaser Arabic"/>
                <a:rtl val="true"/>
              </a:rPr>
              <a:t>% والتصنيع بنسبه </a:t>
            </a:r>
            <a:r>
              <a:rPr lang="en-US" sz="1899">
                <a:solidFill>
                  <a:srgbClr val="000000"/>
                </a:solidFill>
                <a:latin typeface="Montaser Arabic"/>
                <a:ea typeface="Montaser Arabic"/>
                <a:cs typeface="Montaser Arabic"/>
                <a:sym typeface="Montaser Arabic"/>
              </a:rPr>
              <a:t>33%</a:t>
            </a:r>
          </a:p>
          <a:p>
            <a:pPr algn="r">
              <a:lnSpc>
                <a:spcPts val="2659"/>
              </a:lnSpc>
            </a:pPr>
            <a:r>
              <a:rPr lang="en-US" sz="1899">
                <a:solidFill>
                  <a:srgbClr val="000000"/>
                </a:solidFill>
                <a:latin typeface="Montaser Arabic"/>
                <a:ea typeface="Montaser Arabic"/>
                <a:cs typeface="Montaser Arabic"/>
                <a:sym typeface="Montaser Arabic"/>
              </a:rPr>
              <a:t> </a:t>
            </a:r>
          </a:p>
          <a:p>
            <a:pPr algn="r">
              <a:lnSpc>
                <a:spcPts val="2659"/>
              </a:lnSpc>
            </a:pPr>
            <a:r>
              <a:rPr lang="ar-EG" sz="1899">
                <a:solidFill>
                  <a:srgbClr val="000000"/>
                </a:solidFill>
                <a:latin typeface="Montaser Arabic"/>
                <a:ea typeface="Montaser Arabic"/>
                <a:cs typeface="Montaser Arabic"/>
                <a:sym typeface="Montaser Arabic"/>
                <a:rtl val="true"/>
              </a:rPr>
              <a:t>برنامج الشركه</a:t>
            </a:r>
          </a:p>
          <a:p>
            <a:pPr algn="r">
              <a:lnSpc>
                <a:spcPts val="2659"/>
              </a:lnSpc>
            </a:pPr>
            <a:r>
              <a:rPr lang="en-US" sz="1899">
                <a:solidFill>
                  <a:srgbClr val="000000"/>
                </a:solidFill>
                <a:latin typeface="Montaser Arabic"/>
                <a:ea typeface="Montaser Arabic"/>
                <a:cs typeface="Montaser Arabic"/>
                <a:sym typeface="Montaser Arabic"/>
              </a:rPr>
              <a:t>· </a:t>
            </a:r>
            <a:r>
              <a:rPr lang="ar-EG" sz="1899">
                <a:solidFill>
                  <a:srgbClr val="000000"/>
                </a:solidFill>
                <a:latin typeface="Montaser Arabic"/>
                <a:ea typeface="Montaser Arabic"/>
                <a:cs typeface="Montaser Arabic"/>
                <a:sym typeface="Montaser Arabic"/>
                <a:rtl val="true"/>
              </a:rPr>
              <a:t>الشركه عندها اكتر من برنامج</a:t>
            </a:r>
          </a:p>
          <a:p>
            <a:pPr algn="r">
              <a:lnSpc>
                <a:spcPts val="2659"/>
              </a:lnSpc>
            </a:pPr>
            <a:r>
              <a:rPr lang="en-US" sz="1899">
                <a:solidFill>
                  <a:srgbClr val="000000"/>
                </a:solidFill>
                <a:latin typeface="Montaser Arabic"/>
                <a:ea typeface="Montaser Arabic"/>
                <a:cs typeface="Montaser Arabic"/>
                <a:sym typeface="Montaser Arabic"/>
              </a:rPr>
              <a:t>· ODOO </a:t>
            </a:r>
            <a:r>
              <a:rPr lang="ar-EG" sz="1899">
                <a:solidFill>
                  <a:srgbClr val="000000"/>
                </a:solidFill>
                <a:latin typeface="Montaser Arabic"/>
                <a:ea typeface="Montaser Arabic"/>
                <a:cs typeface="Montaser Arabic"/>
                <a:sym typeface="Montaser Arabic"/>
                <a:rtl val="true"/>
              </a:rPr>
              <a:t>بتوفر منه اصدارات مجانيه في البدايه وبعد كده بيبقي في اشتراكات وهو خاص اكتر للمحاسبه والمخازن</a:t>
            </a:r>
          </a:p>
          <a:p>
            <a:pPr algn="r">
              <a:lnSpc>
                <a:spcPts val="2659"/>
              </a:lnSpc>
            </a:pPr>
            <a:r>
              <a:rPr lang="en-US" sz="1899">
                <a:solidFill>
                  <a:srgbClr val="000000"/>
                </a:solidFill>
                <a:latin typeface="Montaser Arabic"/>
                <a:ea typeface="Montaser Arabic"/>
                <a:cs typeface="Montaser Arabic"/>
                <a:sym typeface="Montaser Arabic"/>
              </a:rPr>
              <a:t>· Eplcor  </a:t>
            </a:r>
            <a:r>
              <a:rPr lang="ar-EG" sz="1899">
                <a:solidFill>
                  <a:srgbClr val="000000"/>
                </a:solidFill>
                <a:latin typeface="Montaser Arabic"/>
                <a:ea typeface="Montaser Arabic"/>
                <a:cs typeface="Montaser Arabic"/>
                <a:sym typeface="Montaser Arabic"/>
                <a:rtl val="true"/>
              </a:rPr>
              <a:t>خاص بالمصانع</a:t>
            </a:r>
            <a:r>
              <a:rPr lang="en-US" sz="1899">
                <a:solidFill>
                  <a:srgbClr val="000000"/>
                </a:solidFill>
                <a:latin typeface="Montaser Arabic"/>
                <a:ea typeface="Montaser Arabic"/>
                <a:cs typeface="Montaser Arabic"/>
                <a:sym typeface="Montaser Arabic"/>
              </a:rPr>
              <a:t> </a:t>
            </a:r>
          </a:p>
          <a:p>
            <a:pPr algn="r">
              <a:lnSpc>
                <a:spcPts val="2659"/>
              </a:lnSpc>
            </a:pPr>
            <a:r>
              <a:rPr lang="en-US" sz="1899">
                <a:solidFill>
                  <a:srgbClr val="000000"/>
                </a:solidFill>
                <a:latin typeface="Montaser Arabic"/>
                <a:ea typeface="Montaser Arabic"/>
                <a:cs typeface="Montaser Arabic"/>
                <a:sym typeface="Montaser Arabic"/>
              </a:rPr>
              <a:t>· Eplcor iscala  </a:t>
            </a:r>
            <a:r>
              <a:rPr lang="ar-EG" sz="1899">
                <a:solidFill>
                  <a:srgbClr val="000000"/>
                </a:solidFill>
                <a:latin typeface="Montaser Arabic"/>
                <a:ea typeface="Montaser Arabic"/>
                <a:cs typeface="Montaser Arabic"/>
                <a:sym typeface="Montaser Arabic"/>
                <a:rtl val="true"/>
              </a:rPr>
              <a:t>لاعمال المؤسسات الصغيره</a:t>
            </a:r>
          </a:p>
          <a:p>
            <a:pPr algn="r">
              <a:lnSpc>
                <a:spcPts val="2659"/>
              </a:lnSpc>
            </a:pPr>
          </a:p>
          <a:p>
            <a:pPr algn="l">
              <a:lnSpc>
                <a:spcPts val="2659"/>
              </a:lnSpc>
            </a:pPr>
          </a:p>
        </p:txBody>
      </p:sp>
      <p:grpSp>
        <p:nvGrpSpPr>
          <p:cNvPr name="Group 13" id="13"/>
          <p:cNvGrpSpPr/>
          <p:nvPr/>
        </p:nvGrpSpPr>
        <p:grpSpPr>
          <a:xfrm rot="0">
            <a:off x="1794026" y="5604620"/>
            <a:ext cx="3767912" cy="4018980"/>
            <a:chOff x="0" y="0"/>
            <a:chExt cx="812800" cy="866959"/>
          </a:xfrm>
        </p:grpSpPr>
        <p:sp>
          <p:nvSpPr>
            <p:cNvPr name="Freeform 14" id="14"/>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5" id="15"/>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6" id="16"/>
          <p:cNvGrpSpPr>
            <a:grpSpLocks noChangeAspect="true"/>
          </p:cNvGrpSpPr>
          <p:nvPr/>
        </p:nvGrpSpPr>
        <p:grpSpPr>
          <a:xfrm rot="0">
            <a:off x="2071001" y="4726575"/>
            <a:ext cx="4398398" cy="4627879"/>
            <a:chOff x="0" y="0"/>
            <a:chExt cx="5842000" cy="6146800"/>
          </a:xfrm>
        </p:grpSpPr>
        <p:sp>
          <p:nvSpPr>
            <p:cNvPr name="Freeform 17" id="17"/>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7"/>
              <a:stretch>
                <a:fillRect l="-23194" t="0" r="-23194" b="0"/>
              </a:stretch>
            </a:blipFill>
          </p:spPr>
        </p:sp>
        <p:sp>
          <p:nvSpPr>
            <p:cNvPr name="Freeform 18" id="18"/>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8"/>
              <a:stretch>
                <a:fillRect l="0" t="-286" r="0" b="-286"/>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56279" y="5809972"/>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633253" y="4931927"/>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3194" t="0" r="-2319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Freeform 12" id="12"/>
          <p:cNvSpPr/>
          <p:nvPr/>
        </p:nvSpPr>
        <p:spPr>
          <a:xfrm flipH="false" flipV="false" rot="0">
            <a:off x="6936876" y="2923173"/>
            <a:ext cx="10892118" cy="6905779"/>
          </a:xfrm>
          <a:custGeom>
            <a:avLst/>
            <a:gdLst/>
            <a:ahLst/>
            <a:cxnLst/>
            <a:rect r="r" b="b" t="t" l="l"/>
            <a:pathLst>
              <a:path h="6905779" w="10892118">
                <a:moveTo>
                  <a:pt x="0" y="0"/>
                </a:moveTo>
                <a:lnTo>
                  <a:pt x="10892117" y="0"/>
                </a:lnTo>
                <a:lnTo>
                  <a:pt x="10892117" y="6905779"/>
                </a:lnTo>
                <a:lnTo>
                  <a:pt x="0" y="6905779"/>
                </a:lnTo>
                <a:lnTo>
                  <a:pt x="0" y="0"/>
                </a:lnTo>
                <a:close/>
              </a:path>
            </a:pathLst>
          </a:custGeom>
          <a:blipFill>
            <a:blip r:embed="rId6"/>
            <a:stretch>
              <a:fillRect l="-5495" t="-7435" r="-5495" b="-9757"/>
            </a:stretch>
          </a:blipFill>
        </p:spPr>
      </p:sp>
      <p:sp>
        <p:nvSpPr>
          <p:cNvPr name="TextBox 13" id="13"/>
          <p:cNvSpPr txBox="true"/>
          <p:nvPr/>
        </p:nvSpPr>
        <p:spPr>
          <a:xfrm rot="0">
            <a:off x="13900975" y="933450"/>
            <a:ext cx="3198763" cy="887095"/>
          </a:xfrm>
          <a:prstGeom prst="rect">
            <a:avLst/>
          </a:prstGeom>
        </p:spPr>
        <p:txBody>
          <a:bodyPr anchor="t" rtlCol="false" tIns="0" lIns="0" bIns="0" rIns="0">
            <a:spAutoFit/>
          </a:bodyPr>
          <a:lstStyle/>
          <a:p>
            <a:pPr algn="ctr" rtl="true">
              <a:lnSpc>
                <a:spcPts val="7279"/>
              </a:lnSpc>
            </a:pPr>
            <a:r>
              <a:rPr lang="ar-EG" b="true" sz="5199">
                <a:solidFill>
                  <a:srgbClr val="000000"/>
                </a:solidFill>
                <a:latin typeface="XM Vahid Bold"/>
                <a:ea typeface="XM Vahid Bold"/>
                <a:cs typeface="XM Vahid Bold"/>
                <a:sym typeface="XM Vahid Bold"/>
                <a:rtl val="true"/>
              </a:rPr>
              <a:t>برامج الشركه</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56279" y="5809972"/>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633253" y="4931927"/>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3194" t="0" r="-2319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2580206" y="392564"/>
            <a:ext cx="15422223" cy="3992869"/>
          </a:xfrm>
          <a:prstGeom prst="rect">
            <a:avLst/>
          </a:prstGeom>
        </p:spPr>
        <p:txBody>
          <a:bodyPr anchor="t" rtlCol="false" tIns="0" lIns="0" bIns="0" rIns="0">
            <a:spAutoFit/>
          </a:bodyPr>
          <a:lstStyle/>
          <a:p>
            <a:pPr algn="r" rtl="true">
              <a:lnSpc>
                <a:spcPts val="2896"/>
              </a:lnSpc>
            </a:pPr>
            <a:r>
              <a:rPr lang="ar-EG" sz="2069" b="true">
                <a:solidFill>
                  <a:srgbClr val="000000"/>
                </a:solidFill>
                <a:latin typeface="Montaser Arabic Bold"/>
                <a:ea typeface="Montaser Arabic Bold"/>
                <a:cs typeface="Montaser Arabic Bold"/>
                <a:sym typeface="Montaser Arabic Bold"/>
                <a:rtl val="true"/>
              </a:rPr>
              <a:t>عملاء الشركات</a:t>
            </a:r>
          </a:p>
          <a:p>
            <a:pPr algn="r" rtl="true">
              <a:lnSpc>
                <a:spcPts val="2896"/>
              </a:lnSpc>
            </a:pPr>
            <a:r>
              <a:rPr lang="ar-EG" sz="2069" b="true">
                <a:solidFill>
                  <a:srgbClr val="000000"/>
                </a:solidFill>
                <a:latin typeface="Montaser Arabic Bold"/>
                <a:ea typeface="Montaser Arabic Bold"/>
                <a:cs typeface="Montaser Arabic Bold"/>
                <a:sym typeface="Montaser Arabic Bold"/>
                <a:rtl val="true"/>
              </a:rPr>
              <a:t>ا</a:t>
            </a:r>
            <a:r>
              <a:rPr lang="ar-EG" sz="2069">
                <a:solidFill>
                  <a:srgbClr val="000000"/>
                </a:solidFill>
                <a:latin typeface="Montaser Arabic"/>
                <a:ea typeface="Montaser Arabic"/>
                <a:cs typeface="Montaser Arabic"/>
                <a:sym typeface="Montaser Arabic"/>
                <a:rtl val="true"/>
              </a:rPr>
              <a:t>لشركه عندها اكتر من </a:t>
            </a:r>
            <a:r>
              <a:rPr lang="en-US" sz="2069">
                <a:solidFill>
                  <a:srgbClr val="000000"/>
                </a:solidFill>
                <a:latin typeface="Montaser Arabic"/>
                <a:ea typeface="Montaser Arabic"/>
                <a:cs typeface="Montaser Arabic"/>
                <a:sym typeface="Montaser Arabic"/>
              </a:rPr>
              <a:t>140</a:t>
            </a:r>
            <a:r>
              <a:rPr lang="ar-EG" sz="2069">
                <a:solidFill>
                  <a:srgbClr val="000000"/>
                </a:solidFill>
                <a:latin typeface="Montaser Arabic"/>
                <a:ea typeface="Montaser Arabic"/>
                <a:cs typeface="Montaser Arabic"/>
                <a:sym typeface="Montaser Arabic"/>
                <a:rtl val="true"/>
              </a:rPr>
              <a:t> عميل اشهرهم </a:t>
            </a:r>
          </a:p>
          <a:p>
            <a:pPr algn="r" rtl="true">
              <a:lnSpc>
                <a:spcPts val="2896"/>
              </a:lnSpc>
            </a:pPr>
            <a:r>
              <a:rPr lang="en-US" sz="2069">
                <a:solidFill>
                  <a:srgbClr val="000000"/>
                </a:solidFill>
                <a:latin typeface="Montaser Arabic"/>
                <a:ea typeface="Montaser Arabic"/>
                <a:cs typeface="Montaser Arabic"/>
                <a:sym typeface="Montaser Arabic"/>
              </a:rPr>
              <a:t>Nestle waters- syngeta-orient</a:t>
            </a:r>
            <a:r>
              <a:rPr lang="ar-EG" sz="2069">
                <a:solidFill>
                  <a:srgbClr val="000000"/>
                </a:solidFill>
                <a:latin typeface="Montaser Arabic"/>
                <a:ea typeface="Montaser Arabic"/>
                <a:cs typeface="Montaser Arabic"/>
                <a:sym typeface="Montaser Arabic"/>
                <a:rtl val="true"/>
              </a:rPr>
              <a:t>- -وزاره الصحهاماكن تواجد الشركه علي السوشيال ميديا </a:t>
            </a:r>
          </a:p>
          <a:p>
            <a:pPr algn="r" rtl="true">
              <a:lnSpc>
                <a:spcPts val="2896"/>
              </a:lnSpc>
            </a:pPr>
            <a:r>
              <a:rPr lang="en-US" sz="2069">
                <a:solidFill>
                  <a:srgbClr val="000000"/>
                </a:solidFill>
                <a:latin typeface="Montaser Arabic"/>
                <a:ea typeface="Montaser Arabic"/>
                <a:cs typeface="Montaser Arabic"/>
                <a:sym typeface="Montaser Arabic"/>
              </a:rPr>
              <a:t>linkedin-facebook-x -snapcht-youtube-tiktok</a:t>
            </a:r>
          </a:p>
          <a:p>
            <a:pPr algn="r" rtl="true">
              <a:lnSpc>
                <a:spcPts val="2896"/>
              </a:lnSpc>
            </a:pPr>
            <a:r>
              <a:rPr lang="ar-EG" sz="2069" b="true">
                <a:solidFill>
                  <a:srgbClr val="000000"/>
                </a:solidFill>
                <a:latin typeface="Montaser Arabic Bold"/>
                <a:ea typeface="Montaser Arabic Bold"/>
                <a:cs typeface="Montaser Arabic Bold"/>
                <a:sym typeface="Montaser Arabic Bold"/>
                <a:rtl val="true"/>
              </a:rPr>
              <a:t>العيوب</a:t>
            </a:r>
          </a:p>
          <a:p>
            <a:pPr algn="r" rtl="true">
              <a:lnSpc>
                <a:spcPts val="2896"/>
              </a:lnSpc>
            </a:pPr>
            <a:r>
              <a:rPr lang="ar-EG" sz="2069">
                <a:solidFill>
                  <a:srgbClr val="000000"/>
                </a:solidFill>
                <a:latin typeface="Montaser Arabic"/>
                <a:ea typeface="Montaser Arabic"/>
                <a:cs typeface="Montaser Arabic"/>
                <a:sym typeface="Montaser Arabic"/>
                <a:rtl val="true"/>
              </a:rPr>
              <a:t>النشر في السوشيال ميديا قليل وعلي فترات متباعده و اليوتيوب اخر فديو فيه من </a:t>
            </a:r>
            <a:r>
              <a:rPr lang="en-US" sz="2069">
                <a:solidFill>
                  <a:srgbClr val="000000"/>
                </a:solidFill>
                <a:latin typeface="Montaser Arabic"/>
                <a:ea typeface="Montaser Arabic"/>
                <a:cs typeface="Montaser Arabic"/>
                <a:sym typeface="Montaser Arabic"/>
              </a:rPr>
              <a:t>7</a:t>
            </a:r>
            <a:r>
              <a:rPr lang="ar-EG" sz="2069">
                <a:solidFill>
                  <a:srgbClr val="000000"/>
                </a:solidFill>
                <a:latin typeface="Montaser Arabic"/>
                <a:ea typeface="Montaser Arabic"/>
                <a:cs typeface="Montaser Arabic"/>
                <a:sym typeface="Montaser Arabic"/>
                <a:rtl val="true"/>
              </a:rPr>
              <a:t> شهور تويتر مفيش فيه اي تفاعل </a:t>
            </a:r>
          </a:p>
          <a:p>
            <a:pPr algn="r" rtl="true">
              <a:lnSpc>
                <a:spcPts val="2896"/>
              </a:lnSpc>
            </a:pPr>
            <a:r>
              <a:rPr lang="ar-EG" sz="2069">
                <a:solidFill>
                  <a:srgbClr val="000000"/>
                </a:solidFill>
                <a:latin typeface="Montaser Arabic"/>
                <a:ea typeface="Montaser Arabic"/>
                <a:cs typeface="Montaser Arabic"/>
                <a:sym typeface="Montaser Arabic"/>
                <a:rtl val="true"/>
              </a:rPr>
              <a:t>ال</a:t>
            </a:r>
            <a:r>
              <a:rPr lang="ar-EG" sz="2069" b="true">
                <a:solidFill>
                  <a:srgbClr val="000000"/>
                </a:solidFill>
                <a:latin typeface="Montaser Arabic Bold"/>
                <a:ea typeface="Montaser Arabic Bold"/>
                <a:cs typeface="Montaser Arabic Bold"/>
                <a:sym typeface="Montaser Arabic Bold"/>
                <a:rtl val="true"/>
              </a:rPr>
              <a:t>مميزات</a:t>
            </a:r>
          </a:p>
          <a:p>
            <a:pPr algn="r" rtl="true">
              <a:lnSpc>
                <a:spcPts val="2896"/>
              </a:lnSpc>
            </a:pPr>
            <a:r>
              <a:rPr lang="ar-EG" sz="2069">
                <a:solidFill>
                  <a:srgbClr val="000000"/>
                </a:solidFill>
                <a:latin typeface="Montaser Arabic"/>
                <a:ea typeface="Montaser Arabic"/>
                <a:cs typeface="Montaser Arabic"/>
                <a:sym typeface="Montaser Arabic"/>
                <a:rtl val="true"/>
              </a:rPr>
              <a:t>الشركه بتقدم اكتر من برنامج حتي يناسب العميل و المحتوي بين فديوهات وبوست عادي</a:t>
            </a:r>
          </a:p>
          <a:p>
            <a:pPr algn="r" rtl="true">
              <a:lnSpc>
                <a:spcPts val="2896"/>
              </a:lnSpc>
            </a:pPr>
            <a:r>
              <a:rPr lang="ar-EG" sz="2069" b="true">
                <a:solidFill>
                  <a:srgbClr val="000000"/>
                </a:solidFill>
                <a:latin typeface="Montaser Arabic Bold"/>
                <a:ea typeface="Montaser Arabic Bold"/>
                <a:cs typeface="Montaser Arabic Bold"/>
                <a:sym typeface="Montaser Arabic Bold"/>
                <a:rtl val="true"/>
              </a:rPr>
              <a:t>الموقع</a:t>
            </a:r>
          </a:p>
          <a:p>
            <a:pPr algn="r" rtl="true">
              <a:lnSpc>
                <a:spcPts val="2896"/>
              </a:lnSpc>
            </a:pPr>
            <a:r>
              <a:rPr lang="en-US" b="true" sz="2069" u="sng">
                <a:solidFill>
                  <a:srgbClr val="000000"/>
                </a:solidFill>
                <a:latin typeface="Montaser Arabic Bold"/>
                <a:ea typeface="Montaser Arabic Bold"/>
                <a:cs typeface="Montaser Arabic Bold"/>
                <a:sym typeface="Montaser Arabic Bold"/>
                <a:hlinkClick r:id="rId6" tooltip="https://www.gbs-eg.com"/>
              </a:rPr>
              <a:t>https://www.gbs-eg.com</a:t>
            </a:r>
            <a:r>
              <a:rPr lang="ar-EG" b="true" sz="2069" u="sng">
                <a:solidFill>
                  <a:srgbClr val="000000"/>
                </a:solidFill>
                <a:latin typeface="Montaser Arabic Bold"/>
                <a:ea typeface="Montaser Arabic Bold"/>
                <a:cs typeface="Montaser Arabic Bold"/>
                <a:sym typeface="Montaser Arabic Bold"/>
                <a:hlinkClick r:id="rId7" tooltip="https://www.gbs-eg.com"/>
                <a:rtl val="true"/>
              </a:rPr>
              <a:t>/</a:t>
            </a:r>
          </a:p>
          <a:p>
            <a:pPr algn="ctr" rtl="true">
              <a:lnSpc>
                <a:spcPts val="3194"/>
              </a:lnSpc>
            </a:pPr>
          </a:p>
        </p:txBody>
      </p:sp>
      <p:sp>
        <p:nvSpPr>
          <p:cNvPr name="Freeform 13" id="13"/>
          <p:cNvSpPr/>
          <p:nvPr/>
        </p:nvSpPr>
        <p:spPr>
          <a:xfrm flipH="false" flipV="false" rot="0">
            <a:off x="8858429" y="5284993"/>
            <a:ext cx="9144000" cy="4274814"/>
          </a:xfrm>
          <a:custGeom>
            <a:avLst/>
            <a:gdLst/>
            <a:ahLst/>
            <a:cxnLst/>
            <a:rect r="r" b="b" t="t" l="l"/>
            <a:pathLst>
              <a:path h="4274814" w="9144000">
                <a:moveTo>
                  <a:pt x="0" y="0"/>
                </a:moveTo>
                <a:lnTo>
                  <a:pt x="9144000" y="0"/>
                </a:lnTo>
                <a:lnTo>
                  <a:pt x="9144000" y="4274813"/>
                </a:lnTo>
                <a:lnTo>
                  <a:pt x="0" y="4274813"/>
                </a:lnTo>
                <a:lnTo>
                  <a:pt x="0" y="0"/>
                </a:lnTo>
                <a:close/>
              </a:path>
            </a:pathLst>
          </a:custGeom>
          <a:blipFill>
            <a:blip r:embed="rId8"/>
            <a:stretch>
              <a:fillRect l="0" t="-11134" r="0" b="-11134"/>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56279" y="5809972"/>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633253" y="4931927"/>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3194" t="0" r="-2319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4719969" y="467512"/>
            <a:ext cx="13281720" cy="7011670"/>
          </a:xfrm>
          <a:prstGeom prst="rect">
            <a:avLst/>
          </a:prstGeom>
        </p:spPr>
        <p:txBody>
          <a:bodyPr anchor="t" rtlCol="false" tIns="0" lIns="0" bIns="0" rIns="0">
            <a:spAutoFit/>
          </a:bodyPr>
          <a:lstStyle/>
          <a:p>
            <a:pPr algn="r">
              <a:lnSpc>
                <a:spcPts val="3079"/>
              </a:lnSpc>
              <a:spcBef>
                <a:spcPct val="0"/>
              </a:spcBef>
            </a:pPr>
            <a:r>
              <a:rPr lang="en-US" sz="2199">
                <a:solidFill>
                  <a:srgbClr val="000000"/>
                </a:solidFill>
                <a:latin typeface="Montaser Arabic"/>
                <a:ea typeface="Montaser Arabic"/>
                <a:cs typeface="Montaser Arabic"/>
                <a:sym typeface="Montaser Arabic"/>
              </a:rPr>
              <a:t>-</a:t>
            </a:r>
            <a:r>
              <a:rPr lang="ar-EG" b="true" sz="2199">
                <a:solidFill>
                  <a:srgbClr val="000000"/>
                </a:solidFill>
                <a:latin typeface="Montaser Arabic Bold"/>
                <a:ea typeface="Montaser Arabic Bold"/>
                <a:cs typeface="Montaser Arabic Bold"/>
                <a:sym typeface="Montaser Arabic Bold"/>
                <a:rtl val="true"/>
              </a:rPr>
              <a:t>شركه</a:t>
            </a:r>
            <a:r>
              <a:rPr lang="en-US" sz="2199">
                <a:solidFill>
                  <a:srgbClr val="000000"/>
                </a:solidFill>
                <a:latin typeface="Montaser Arabic"/>
                <a:ea typeface="Montaser Arabic"/>
                <a:cs typeface="Montaser Arabic"/>
                <a:sym typeface="Montaser Arabic"/>
              </a:rPr>
              <a:t> </a:t>
            </a:r>
            <a:r>
              <a:rPr lang="en-US" b="true" sz="2199">
                <a:solidFill>
                  <a:srgbClr val="000000"/>
                </a:solidFill>
                <a:latin typeface="Montaser Arabic Bold"/>
                <a:ea typeface="Montaser Arabic Bold"/>
                <a:cs typeface="Montaser Arabic Bold"/>
                <a:sym typeface="Montaser Arabic Bold"/>
              </a:rPr>
              <a:t>Microtech</a:t>
            </a:r>
          </a:p>
          <a:p>
            <a:pPr algn="r">
              <a:lnSpc>
                <a:spcPts val="3079"/>
              </a:lnSpc>
              <a:spcBef>
                <a:spcPct val="0"/>
              </a:spcBef>
            </a:pPr>
            <a:r>
              <a:rPr lang="en-US" sz="2199">
                <a:solidFill>
                  <a:srgbClr val="000000"/>
                </a:solidFill>
                <a:latin typeface="Montaser Arabic"/>
                <a:ea typeface="Montaser Arabic"/>
                <a:cs typeface="Montaser Arabic"/>
                <a:sym typeface="Montaser Arabic"/>
              </a:rPr>
              <a:t>· </a:t>
            </a:r>
            <a:r>
              <a:rPr lang="ar-EG" sz="2199">
                <a:solidFill>
                  <a:srgbClr val="000000"/>
                </a:solidFill>
                <a:latin typeface="Montaser Arabic"/>
                <a:ea typeface="Montaser Arabic"/>
                <a:cs typeface="Montaser Arabic"/>
                <a:sym typeface="Montaser Arabic"/>
                <a:rtl val="true"/>
              </a:rPr>
              <a:t>شركه ليها فروع برا مصر</a:t>
            </a:r>
          </a:p>
          <a:p>
            <a:pPr algn="r" rtl="true">
              <a:lnSpc>
                <a:spcPts val="3079"/>
              </a:lnSpc>
              <a:spcBef>
                <a:spcPct val="0"/>
              </a:spcBef>
            </a:pPr>
            <a:r>
              <a:rPr lang="ar-EG" sz="2199">
                <a:solidFill>
                  <a:srgbClr val="000000"/>
                </a:solidFill>
                <a:latin typeface="Montaser Arabic"/>
                <a:ea typeface="Montaser Arabic"/>
                <a:cs typeface="Montaser Arabic"/>
                <a:sym typeface="Montaser Arabic"/>
                <a:rtl val="true"/>
              </a:rPr>
              <a:t>عملاء بتوعها في مصر هما\حديد المصريين·والهلال الاحمر المصري و مستشفي </a:t>
            </a:r>
            <a:r>
              <a:rPr lang="en-US" sz="2199">
                <a:solidFill>
                  <a:srgbClr val="000000"/>
                </a:solidFill>
                <a:latin typeface="Montaser Arabic"/>
                <a:ea typeface="Montaser Arabic"/>
                <a:cs typeface="Montaser Arabic"/>
                <a:sym typeface="Montaser Arabic"/>
              </a:rPr>
              <a:t>75375</a:t>
            </a:r>
            <a:r>
              <a:rPr lang="ar-EG" sz="2199">
                <a:solidFill>
                  <a:srgbClr val="000000"/>
                </a:solidFill>
                <a:latin typeface="Montaser Arabic"/>
                <a:ea typeface="Montaser Arabic"/>
                <a:cs typeface="Montaser Arabic"/>
                <a:sym typeface="Montaser Arabic"/>
                <a:rtl val="true"/>
              </a:rPr>
              <a:t>· </a:t>
            </a:r>
            <a:r>
              <a:rPr lang="en-US" sz="2199">
                <a:solidFill>
                  <a:srgbClr val="000000"/>
                </a:solidFill>
                <a:latin typeface="Montaser Arabic"/>
                <a:ea typeface="Montaser Arabic"/>
                <a:cs typeface="Montaser Arabic"/>
                <a:sym typeface="Montaser Arabic"/>
              </a:rPr>
              <a:t>Amricana· Mrtro</a:t>
            </a:r>
          </a:p>
          <a:p>
            <a:pPr algn="r" rtl="true">
              <a:lnSpc>
                <a:spcPts val="3079"/>
              </a:lnSpc>
              <a:spcBef>
                <a:spcPct val="0"/>
              </a:spcBef>
            </a:pPr>
            <a:r>
              <a:rPr lang="ar-EG" sz="2199">
                <a:solidFill>
                  <a:srgbClr val="000000"/>
                </a:solidFill>
                <a:latin typeface="Montaser Arabic"/>
                <a:ea typeface="Montaser Arabic"/>
                <a:cs typeface="Montaser Arabic"/>
                <a:sym typeface="Montaser Arabic"/>
                <a:rtl val="true"/>
              </a:rPr>
              <a:t>متواجده علي( </a:t>
            </a:r>
            <a:r>
              <a:rPr lang="en-US" sz="2199">
                <a:solidFill>
                  <a:srgbClr val="000000"/>
                </a:solidFill>
                <a:latin typeface="Montaser Arabic"/>
                <a:ea typeface="Montaser Arabic"/>
                <a:cs typeface="Montaser Arabic"/>
                <a:sym typeface="Montaser Arabic"/>
              </a:rPr>
              <a:t>Facebook-Linkedin-Website· X</a:t>
            </a:r>
            <a:r>
              <a:rPr lang="ar-EG" sz="2199">
                <a:solidFill>
                  <a:srgbClr val="000000"/>
                </a:solidFill>
                <a:latin typeface="Montaser Arabic"/>
                <a:ea typeface="Montaser Arabic"/>
                <a:cs typeface="Montaser Arabic"/>
                <a:sym typeface="Montaser Arabic"/>
                <a:rtl val="true"/>
              </a:rPr>
              <a:t>· يوتيوب)</a:t>
            </a:r>
          </a:p>
          <a:p>
            <a:pPr algn="r" rtl="true">
              <a:lnSpc>
                <a:spcPts val="3079"/>
              </a:lnSpc>
              <a:spcBef>
                <a:spcPct val="0"/>
              </a:spcBef>
            </a:pPr>
            <a:r>
              <a:rPr lang="ar-EG" sz="2199">
                <a:solidFill>
                  <a:srgbClr val="000000"/>
                </a:solidFill>
                <a:latin typeface="Montaser Arabic"/>
                <a:ea typeface="Montaser Arabic"/>
                <a:cs typeface="Montaser Arabic"/>
                <a:sym typeface="Montaser Arabic"/>
                <a:rtl val="true"/>
              </a:rPr>
              <a:t>برامج الشركه</a:t>
            </a:r>
          </a:p>
          <a:p>
            <a:pPr algn="r" rtl="true">
              <a:lnSpc>
                <a:spcPts val="3079"/>
              </a:lnSpc>
              <a:spcBef>
                <a:spcPct val="0"/>
              </a:spcBef>
            </a:pPr>
            <a:r>
              <a:rPr lang="ar-EG" b="true" sz="2199">
                <a:solidFill>
                  <a:srgbClr val="000000"/>
                </a:solidFill>
                <a:latin typeface="Montaser Arabic Bold"/>
                <a:ea typeface="Montaser Arabic Bold"/>
                <a:cs typeface="Montaser Arabic Bold"/>
                <a:sym typeface="Montaser Arabic Bold"/>
                <a:rtl val="true"/>
              </a:rPr>
              <a:t>اولا برنامج </a:t>
            </a:r>
            <a:r>
              <a:rPr lang="en-US" b="true" sz="2199">
                <a:solidFill>
                  <a:srgbClr val="000000"/>
                </a:solidFill>
                <a:latin typeface="Montaser Arabic Bold"/>
                <a:ea typeface="Montaser Arabic Bold"/>
                <a:cs typeface="Montaser Arabic Bold"/>
                <a:sym typeface="Montaser Arabic Bold"/>
              </a:rPr>
              <a:t>AL-MOTAMMEM</a:t>
            </a:r>
          </a:p>
          <a:p>
            <a:pPr algn="r" rtl="true" marL="474978" indent="-237489" lvl="1">
              <a:lnSpc>
                <a:spcPts val="3079"/>
              </a:lnSpc>
              <a:buFont typeface="Arial"/>
              <a:buChar char="•"/>
            </a:pPr>
            <a:r>
              <a:rPr lang="ar-EG" sz="2199">
                <a:solidFill>
                  <a:srgbClr val="000000"/>
                </a:solidFill>
                <a:latin typeface="Montaser Arabic"/>
                <a:ea typeface="Montaser Arabic"/>
                <a:cs typeface="Montaser Arabic"/>
                <a:sym typeface="Montaser Arabic"/>
                <a:rtl val="true"/>
              </a:rPr>
              <a:t>تم تصميمه للاعمال الصغيره</a:t>
            </a:r>
          </a:p>
          <a:p>
            <a:pPr algn="r" rtl="true" marL="474978" indent="-237489" lvl="1">
              <a:lnSpc>
                <a:spcPts val="3079"/>
              </a:lnSpc>
              <a:buFont typeface="Arial"/>
              <a:buChar char="•"/>
            </a:pPr>
            <a:r>
              <a:rPr lang="ar-EG" sz="2199">
                <a:solidFill>
                  <a:srgbClr val="000000"/>
                </a:solidFill>
                <a:latin typeface="Montaser Arabic"/>
                <a:ea typeface="Montaser Arabic"/>
                <a:cs typeface="Montaser Arabic"/>
                <a:sym typeface="Montaser Arabic"/>
                <a:rtl val="true"/>
              </a:rPr>
              <a:t>قابليه التوسع وسهوله الاستخدام</a:t>
            </a:r>
          </a:p>
          <a:p>
            <a:pPr algn="r" rtl="true">
              <a:lnSpc>
                <a:spcPts val="3079"/>
              </a:lnSpc>
              <a:spcBef>
                <a:spcPct val="0"/>
              </a:spcBef>
            </a:pPr>
            <a:r>
              <a:rPr lang="ar-EG" sz="2199">
                <a:solidFill>
                  <a:srgbClr val="000000"/>
                </a:solidFill>
                <a:latin typeface="Montaser Arabic"/>
                <a:ea typeface="Montaser Arabic"/>
                <a:cs typeface="Montaser Arabic"/>
                <a:sym typeface="Montaser Arabic"/>
                <a:rtl val="true"/>
              </a:rPr>
              <a:t>ث</a:t>
            </a:r>
            <a:r>
              <a:rPr lang="ar-EG" b="true" sz="2199">
                <a:solidFill>
                  <a:srgbClr val="000000"/>
                </a:solidFill>
                <a:latin typeface="Montaser Arabic Bold"/>
                <a:ea typeface="Montaser Arabic Bold"/>
                <a:cs typeface="Montaser Arabic Bold"/>
                <a:sym typeface="Montaser Arabic Bold"/>
                <a:rtl val="true"/>
              </a:rPr>
              <a:t>انيا برنامج </a:t>
            </a:r>
            <a:r>
              <a:rPr lang="en-US" b="true" sz="2199">
                <a:solidFill>
                  <a:srgbClr val="000000"/>
                </a:solidFill>
                <a:latin typeface="Montaser Arabic Bold"/>
                <a:ea typeface="Montaser Arabic Bold"/>
                <a:cs typeface="Montaser Arabic Bold"/>
                <a:sym typeface="Montaser Arabic Bold"/>
              </a:rPr>
              <a:t>AL-MOTAMMEM SOFTWARE</a:t>
            </a:r>
          </a:p>
          <a:p>
            <a:pPr algn="r" rtl="true" marL="474978" indent="-237489" lvl="1">
              <a:lnSpc>
                <a:spcPts val="3079"/>
              </a:lnSpc>
              <a:buFont typeface="Arial"/>
              <a:buChar char="•"/>
            </a:pPr>
            <a:r>
              <a:rPr lang="ar-EG" sz="2199">
                <a:solidFill>
                  <a:srgbClr val="000000"/>
                </a:solidFill>
                <a:latin typeface="Montaser Arabic"/>
                <a:ea typeface="Montaser Arabic"/>
                <a:cs typeface="Montaser Arabic"/>
                <a:sym typeface="Montaser Arabic"/>
                <a:rtl val="true"/>
              </a:rPr>
              <a:t>مرونه في تحديد دورات سير العمل ودورات الدفع</a:t>
            </a:r>
          </a:p>
          <a:p>
            <a:pPr algn="r" rtl="true" marL="474978" indent="-237489" lvl="1">
              <a:lnSpc>
                <a:spcPts val="3079"/>
              </a:lnSpc>
              <a:buFont typeface="Arial"/>
              <a:buChar char="•"/>
            </a:pPr>
            <a:r>
              <a:rPr lang="ar-EG" sz="2199">
                <a:solidFill>
                  <a:srgbClr val="000000"/>
                </a:solidFill>
                <a:latin typeface="Montaser Arabic"/>
                <a:ea typeface="Montaser Arabic"/>
                <a:cs typeface="Montaser Arabic"/>
                <a:sym typeface="Montaser Arabic"/>
                <a:rtl val="true"/>
              </a:rPr>
              <a:t>تقديم اداه تحليل الاستخدام وسير العمل ودورات الدفع</a:t>
            </a:r>
          </a:p>
          <a:p>
            <a:pPr algn="r" rtl="true" marL="474978" indent="-237489" lvl="1">
              <a:lnSpc>
                <a:spcPts val="3079"/>
              </a:lnSpc>
              <a:buFont typeface="Arial"/>
              <a:buChar char="•"/>
            </a:pPr>
            <a:r>
              <a:rPr lang="ar-EG" sz="2199">
                <a:solidFill>
                  <a:srgbClr val="000000"/>
                </a:solidFill>
                <a:latin typeface="Montaser Arabic"/>
                <a:ea typeface="Montaser Arabic"/>
                <a:cs typeface="Montaser Arabic"/>
                <a:sym typeface="Montaser Arabic"/>
                <a:rtl val="true"/>
              </a:rPr>
              <a:t>سهوله الاستخدام</a:t>
            </a:r>
          </a:p>
          <a:p>
            <a:pPr algn="r" rtl="true">
              <a:lnSpc>
                <a:spcPts val="3079"/>
              </a:lnSpc>
              <a:spcBef>
                <a:spcPct val="0"/>
              </a:spcBef>
            </a:pPr>
            <a:r>
              <a:rPr lang="en-US" b="true" sz="2199">
                <a:solidFill>
                  <a:srgbClr val="000000"/>
                </a:solidFill>
                <a:latin typeface="Montaser Arabic Bold"/>
                <a:ea typeface="Montaser Arabic Bold"/>
                <a:cs typeface="Montaser Arabic Bold"/>
                <a:sym typeface="Montaser Arabic Bold"/>
              </a:rPr>
              <a:t>INFINITY ERP</a:t>
            </a:r>
            <a:r>
              <a:rPr lang="ar-EG" sz="2199">
                <a:solidFill>
                  <a:srgbClr val="000000"/>
                </a:solidFill>
                <a:latin typeface="Montaser Arabic"/>
                <a:ea typeface="Montaser Arabic"/>
                <a:cs typeface="Montaser Arabic"/>
                <a:sym typeface="Montaser Arabic"/>
                <a:rtl val="true"/>
              </a:rPr>
              <a:t> </a:t>
            </a:r>
            <a:r>
              <a:rPr lang="ar-EG" b="true" sz="2199">
                <a:solidFill>
                  <a:srgbClr val="000000"/>
                </a:solidFill>
                <a:latin typeface="Montaser Arabic Bold"/>
                <a:ea typeface="Montaser Arabic Bold"/>
                <a:cs typeface="Montaser Arabic Bold"/>
                <a:sym typeface="Montaser Arabic Bold"/>
                <a:rtl val="true"/>
              </a:rPr>
              <a:t>ثالثا برنامج </a:t>
            </a:r>
          </a:p>
          <a:p>
            <a:pPr algn="r" rtl="true" marL="474978" indent="-237489" lvl="1">
              <a:lnSpc>
                <a:spcPts val="3079"/>
              </a:lnSpc>
              <a:buFont typeface="Arial"/>
              <a:buChar char="•"/>
            </a:pPr>
            <a:r>
              <a:rPr lang="ar-EG" sz="2199">
                <a:solidFill>
                  <a:srgbClr val="000000"/>
                </a:solidFill>
                <a:latin typeface="Montaser Arabic"/>
                <a:ea typeface="Montaser Arabic"/>
                <a:cs typeface="Montaser Arabic"/>
                <a:sym typeface="Montaser Arabic"/>
                <a:rtl val="true"/>
              </a:rPr>
              <a:t>مصمم للشركات الكبيره التي تتحكم في كيانات متعدده البلدان</a:t>
            </a:r>
          </a:p>
          <a:p>
            <a:pPr algn="r" rtl="true" marL="474978" indent="-237489" lvl="1">
              <a:lnSpc>
                <a:spcPts val="3079"/>
              </a:lnSpc>
              <a:buFont typeface="Arial"/>
              <a:buChar char="•"/>
            </a:pPr>
            <a:r>
              <a:rPr lang="ar-EG" sz="2199">
                <a:solidFill>
                  <a:srgbClr val="000000"/>
                </a:solidFill>
                <a:latin typeface="Montaser Arabic"/>
                <a:ea typeface="Montaser Arabic"/>
                <a:cs typeface="Montaser Arabic"/>
                <a:sym typeface="Montaser Arabic"/>
                <a:rtl val="true"/>
              </a:rPr>
              <a:t>يتم تصميم واداره سير العمل والصلاحيات الوظيفيه بسهوله </a:t>
            </a:r>
          </a:p>
          <a:p>
            <a:pPr algn="r" rtl="true" marL="474978" indent="-237489" lvl="1">
              <a:lnSpc>
                <a:spcPts val="3079"/>
              </a:lnSpc>
              <a:buFont typeface="Arial"/>
              <a:buChar char="•"/>
            </a:pPr>
            <a:r>
              <a:rPr lang="ar-EG" sz="2199">
                <a:solidFill>
                  <a:srgbClr val="000000"/>
                </a:solidFill>
                <a:latin typeface="Montaser Arabic"/>
                <a:ea typeface="Montaser Arabic"/>
                <a:cs typeface="Montaser Arabic"/>
                <a:sym typeface="Montaser Arabic"/>
                <a:rtl val="true"/>
              </a:rPr>
              <a:t> الوصول المباشر الي البيانات</a:t>
            </a:r>
          </a:p>
          <a:p>
            <a:pPr algn="r" rtl="true" marL="474978" indent="-237489" lvl="1">
              <a:lnSpc>
                <a:spcPts val="3079"/>
              </a:lnSpc>
              <a:buFont typeface="Arial"/>
              <a:buChar char="•"/>
            </a:pPr>
            <a:r>
              <a:rPr lang="ar-EG" sz="2199">
                <a:solidFill>
                  <a:srgbClr val="000000"/>
                </a:solidFill>
                <a:latin typeface="Montaser Arabic"/>
                <a:ea typeface="Montaser Arabic"/>
                <a:cs typeface="Montaser Arabic"/>
                <a:sym typeface="Montaser Arabic"/>
                <a:rtl val="true"/>
              </a:rPr>
              <a:t> اعداد التقارير الشامله</a:t>
            </a:r>
          </a:p>
          <a:p>
            <a:pPr algn="r" rtl="true" marL="474978" indent="-237489" lvl="1">
              <a:lnSpc>
                <a:spcPts val="3079"/>
              </a:lnSpc>
              <a:buFont typeface="Arial"/>
              <a:buChar char="•"/>
            </a:pPr>
            <a:r>
              <a:rPr lang="ar-EG" sz="2199">
                <a:solidFill>
                  <a:srgbClr val="000000"/>
                </a:solidFill>
                <a:latin typeface="Montaser Arabic"/>
                <a:ea typeface="Montaser Arabic"/>
                <a:cs typeface="Montaser Arabic"/>
                <a:sym typeface="Montaser Arabic"/>
                <a:rtl val="true"/>
              </a:rPr>
              <a:t>النشر فيها مابين العربي والانجلش</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56279" y="5809972"/>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633253" y="4931927"/>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3194" t="0" r="-2319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7345065" y="377247"/>
            <a:ext cx="10631221" cy="4554679"/>
          </a:xfrm>
          <a:prstGeom prst="rect">
            <a:avLst/>
          </a:prstGeom>
        </p:spPr>
        <p:txBody>
          <a:bodyPr anchor="t" rtlCol="false" tIns="0" lIns="0" bIns="0" rIns="0">
            <a:spAutoFit/>
          </a:bodyPr>
          <a:lstStyle/>
          <a:p>
            <a:pPr algn="r" rtl="true">
              <a:lnSpc>
                <a:spcPts val="3054"/>
              </a:lnSpc>
              <a:spcBef>
                <a:spcPct val="0"/>
              </a:spcBef>
            </a:pPr>
            <a:r>
              <a:rPr lang="ar-EG" b="true" sz="2181">
                <a:solidFill>
                  <a:srgbClr val="000000"/>
                </a:solidFill>
                <a:latin typeface="Montaser Arabic Bold"/>
                <a:ea typeface="Montaser Arabic Bold"/>
                <a:cs typeface="Montaser Arabic Bold"/>
                <a:sym typeface="Montaser Arabic Bold"/>
                <a:rtl val="true"/>
              </a:rPr>
              <a:t>ا</a:t>
            </a:r>
            <a:r>
              <a:rPr lang="ar-EG" b="true" sz="2181">
                <a:solidFill>
                  <a:srgbClr val="000000"/>
                </a:solidFill>
                <a:latin typeface="Montaser Arabic Bold"/>
                <a:ea typeface="Montaser Arabic Bold"/>
                <a:cs typeface="Montaser Arabic Bold"/>
                <a:sym typeface="Montaser Arabic Bold"/>
                <a:rtl val="true"/>
              </a:rPr>
              <a:t>لعيوب</a:t>
            </a:r>
            <a:r>
              <a:rPr lang="ar-EG" sz="2181">
                <a:solidFill>
                  <a:srgbClr val="000000"/>
                </a:solidFill>
                <a:latin typeface="Montaser Arabic"/>
                <a:ea typeface="Montaser Arabic"/>
                <a:cs typeface="Montaser Arabic"/>
                <a:sym typeface="Montaser Arabic"/>
                <a:rtl val="true"/>
              </a:rPr>
              <a:t> </a:t>
            </a:r>
          </a:p>
          <a:p>
            <a:pPr algn="r" rtl="true" marL="471075" indent="-235538" lvl="1">
              <a:lnSpc>
                <a:spcPts val="3054"/>
              </a:lnSpc>
              <a:buFont typeface="Arial"/>
              <a:buChar char="•"/>
            </a:pPr>
            <a:r>
              <a:rPr lang="ar-EG" sz="2181">
                <a:solidFill>
                  <a:srgbClr val="000000"/>
                </a:solidFill>
                <a:latin typeface="Montaser Arabic"/>
                <a:ea typeface="Montaser Arabic"/>
                <a:cs typeface="Montaser Arabic"/>
                <a:sym typeface="Montaser Arabic"/>
                <a:rtl val="true"/>
              </a:rPr>
              <a:t>اخر بوست ليهم علي الفيس بوك كان من </a:t>
            </a:r>
            <a:r>
              <a:rPr lang="en-US" sz="2181">
                <a:solidFill>
                  <a:srgbClr val="000000"/>
                </a:solidFill>
                <a:latin typeface="Montaser Arabic"/>
                <a:ea typeface="Montaser Arabic"/>
                <a:cs typeface="Montaser Arabic"/>
                <a:sym typeface="Montaser Arabic"/>
              </a:rPr>
              <a:t>2022</a:t>
            </a:r>
            <a:r>
              <a:rPr lang="ar-EG" sz="2181">
                <a:solidFill>
                  <a:srgbClr val="000000"/>
                </a:solidFill>
                <a:latin typeface="Montaser Arabic"/>
                <a:ea typeface="Montaser Arabic"/>
                <a:cs typeface="Montaser Arabic"/>
                <a:sym typeface="Montaser Arabic"/>
                <a:rtl val="true"/>
              </a:rPr>
              <a:t> </a:t>
            </a:r>
          </a:p>
          <a:p>
            <a:pPr algn="r" rtl="true" marL="471075" indent="-235538" lvl="1">
              <a:lnSpc>
                <a:spcPts val="3054"/>
              </a:lnSpc>
              <a:buFont typeface="Arial"/>
              <a:buChar char="•"/>
            </a:pPr>
            <a:r>
              <a:rPr lang="ar-EG" sz="2181">
                <a:solidFill>
                  <a:srgbClr val="000000"/>
                </a:solidFill>
                <a:latin typeface="Montaser Arabic"/>
                <a:ea typeface="Montaser Arabic"/>
                <a:cs typeface="Montaser Arabic"/>
                <a:sym typeface="Montaser Arabic"/>
                <a:rtl val="true"/>
              </a:rPr>
              <a:t>البوست كله عباره عن كلام و تصاميم</a:t>
            </a:r>
          </a:p>
          <a:p>
            <a:pPr algn="r" rtl="true" marL="471075" indent="-235538" lvl="1">
              <a:lnSpc>
                <a:spcPts val="3054"/>
              </a:lnSpc>
              <a:buFont typeface="Arial"/>
              <a:buChar char="•"/>
            </a:pPr>
            <a:r>
              <a:rPr lang="ar-EG" sz="2181">
                <a:solidFill>
                  <a:srgbClr val="000000"/>
                </a:solidFill>
                <a:latin typeface="Montaser Arabic"/>
                <a:ea typeface="Montaser Arabic"/>
                <a:cs typeface="Montaser Arabic"/>
                <a:sym typeface="Montaser Arabic"/>
                <a:rtl val="true"/>
              </a:rPr>
              <a:t>مفيش اهتمام كامل بالسوشيال ميديا</a:t>
            </a:r>
          </a:p>
          <a:p>
            <a:pPr algn="r" rtl="true">
              <a:lnSpc>
                <a:spcPts val="3054"/>
              </a:lnSpc>
              <a:spcBef>
                <a:spcPct val="0"/>
              </a:spcBef>
            </a:pPr>
            <a:r>
              <a:rPr lang="ar-EG" b="true" sz="2181">
                <a:solidFill>
                  <a:srgbClr val="000000"/>
                </a:solidFill>
                <a:latin typeface="Montaser Arabic Bold"/>
                <a:ea typeface="Montaser Arabic Bold"/>
                <a:cs typeface="Montaser Arabic Bold"/>
                <a:sym typeface="Montaser Arabic Bold"/>
                <a:rtl val="true"/>
              </a:rPr>
              <a:t>المميرات</a:t>
            </a:r>
          </a:p>
          <a:p>
            <a:pPr algn="r" rtl="true">
              <a:lnSpc>
                <a:spcPts val="3054"/>
              </a:lnSpc>
              <a:spcBef>
                <a:spcPct val="0"/>
              </a:spcBef>
            </a:pPr>
            <a:r>
              <a:rPr lang="ar-EG" sz="2181">
                <a:solidFill>
                  <a:srgbClr val="000000"/>
                </a:solidFill>
                <a:latin typeface="Montaser Arabic"/>
                <a:ea typeface="Montaser Arabic"/>
                <a:cs typeface="Montaser Arabic"/>
                <a:sym typeface="Montaser Arabic"/>
                <a:rtl val="true"/>
              </a:rPr>
              <a:t>بتقدم خدمات بعد البيع زي التدريب وشهادات</a:t>
            </a:r>
          </a:p>
          <a:p>
            <a:pPr algn="r" rtl="true">
              <a:lnSpc>
                <a:spcPts val="3054"/>
              </a:lnSpc>
              <a:spcBef>
                <a:spcPct val="0"/>
              </a:spcBef>
            </a:pPr>
            <a:r>
              <a:rPr lang="ar-EG" sz="2181">
                <a:solidFill>
                  <a:srgbClr val="000000"/>
                </a:solidFill>
                <a:latin typeface="Montaser Arabic"/>
                <a:ea typeface="Montaser Arabic"/>
                <a:cs typeface="Montaser Arabic"/>
                <a:sym typeface="Montaser Arabic"/>
                <a:rtl val="true"/>
              </a:rPr>
              <a:t>بيقدموا خدمات الدعم عبر الانترنت</a:t>
            </a:r>
          </a:p>
          <a:p>
            <a:pPr algn="r" rtl="true">
              <a:lnSpc>
                <a:spcPts val="3054"/>
              </a:lnSpc>
              <a:spcBef>
                <a:spcPct val="0"/>
              </a:spcBef>
            </a:pPr>
            <a:r>
              <a:rPr lang="ar-EG" sz="2181">
                <a:solidFill>
                  <a:srgbClr val="000000"/>
                </a:solidFill>
                <a:latin typeface="Montaser Arabic"/>
                <a:ea typeface="Montaser Arabic"/>
                <a:cs typeface="Montaser Arabic"/>
                <a:sym typeface="Montaser Arabic"/>
                <a:rtl val="true"/>
              </a:rPr>
              <a:t>الشركه عندها اكتر من خدمه ممكن تاجر او تشتري البرنامج </a:t>
            </a:r>
          </a:p>
          <a:p>
            <a:pPr algn="r" rtl="true">
              <a:lnSpc>
                <a:spcPts val="3054"/>
              </a:lnSpc>
              <a:spcBef>
                <a:spcPct val="0"/>
              </a:spcBef>
            </a:pPr>
            <a:r>
              <a:rPr lang="ar-EG" sz="2181">
                <a:solidFill>
                  <a:srgbClr val="000000"/>
                </a:solidFill>
                <a:latin typeface="Montaser Arabic"/>
                <a:ea typeface="Montaser Arabic"/>
                <a:cs typeface="Montaser Arabic"/>
                <a:sym typeface="Montaser Arabic"/>
                <a:rtl val="true"/>
              </a:rPr>
              <a:t>الشركه بتوفر ليك الخصائص الي عايزها من البرامج حسب متطلبات الي تناسب حجم شركتك</a:t>
            </a:r>
          </a:p>
          <a:p>
            <a:pPr algn="r" rtl="true">
              <a:lnSpc>
                <a:spcPts val="3054"/>
              </a:lnSpc>
              <a:spcBef>
                <a:spcPct val="0"/>
              </a:spcBef>
            </a:pPr>
            <a:r>
              <a:rPr lang="ar-EG" sz="2181">
                <a:solidFill>
                  <a:srgbClr val="000000"/>
                </a:solidFill>
                <a:latin typeface="Montaser Arabic"/>
                <a:ea typeface="Montaser Arabic"/>
                <a:cs typeface="Montaser Arabic"/>
                <a:sym typeface="Montaser Arabic"/>
                <a:rtl val="true"/>
              </a:rPr>
              <a:t>الموقع بتاعهم</a:t>
            </a:r>
          </a:p>
          <a:p>
            <a:pPr algn="r" rtl="true">
              <a:lnSpc>
                <a:spcPts val="3054"/>
              </a:lnSpc>
              <a:spcBef>
                <a:spcPct val="0"/>
              </a:spcBef>
            </a:pPr>
            <a:r>
              <a:rPr lang="en-US" sz="2181">
                <a:solidFill>
                  <a:srgbClr val="000000"/>
                </a:solidFill>
                <a:latin typeface="Montaser Arabic"/>
                <a:ea typeface="Montaser Arabic"/>
                <a:cs typeface="Montaser Arabic"/>
                <a:sym typeface="Montaser Arabic"/>
              </a:rPr>
              <a:t>https://www.microtech-eg.com</a:t>
            </a:r>
            <a:r>
              <a:rPr lang="ar-EG" sz="2181">
                <a:solidFill>
                  <a:srgbClr val="000000"/>
                </a:solidFill>
                <a:latin typeface="Montaser Arabic"/>
                <a:ea typeface="Montaser Arabic"/>
                <a:cs typeface="Montaser Arabic"/>
                <a:sym typeface="Montaser Arabic"/>
                <a:rtl val="true"/>
              </a:rPr>
              <a:t>/</a:t>
            </a:r>
          </a:p>
        </p:txBody>
      </p:sp>
      <p:sp>
        <p:nvSpPr>
          <p:cNvPr name="TextBox 13" id="13"/>
          <p:cNvSpPr txBox="true"/>
          <p:nvPr/>
        </p:nvSpPr>
        <p:spPr>
          <a:xfrm rot="0">
            <a:off x="6350496" y="5105400"/>
            <a:ext cx="11625790" cy="4598617"/>
          </a:xfrm>
          <a:prstGeom prst="rect">
            <a:avLst/>
          </a:prstGeom>
        </p:spPr>
        <p:txBody>
          <a:bodyPr anchor="t" rtlCol="false" tIns="0" lIns="0" bIns="0" rIns="0">
            <a:spAutoFit/>
          </a:bodyPr>
          <a:lstStyle/>
          <a:p>
            <a:pPr algn="r">
              <a:lnSpc>
                <a:spcPts val="3362"/>
              </a:lnSpc>
              <a:spcBef>
                <a:spcPct val="0"/>
              </a:spcBef>
            </a:pPr>
            <a:r>
              <a:rPr lang="en-US" b="true" sz="2401">
                <a:solidFill>
                  <a:srgbClr val="000000"/>
                </a:solidFill>
                <a:latin typeface="Montaser Arabic Bold"/>
                <a:ea typeface="Montaser Arabic Bold"/>
                <a:cs typeface="Montaser Arabic Bold"/>
                <a:sym typeface="Montaser Arabic Bold"/>
              </a:rPr>
              <a:t> Azdan </a:t>
            </a:r>
            <a:r>
              <a:rPr lang="ar-EG" b="true" sz="2401">
                <a:solidFill>
                  <a:srgbClr val="000000"/>
                </a:solidFill>
                <a:latin typeface="Montaser Arabic Bold"/>
                <a:ea typeface="Montaser Arabic Bold"/>
                <a:cs typeface="Montaser Arabic Bold"/>
                <a:sym typeface="Montaser Arabic Bold"/>
                <a:rtl val="true"/>
              </a:rPr>
              <a:t>شركه</a:t>
            </a:r>
            <a:r>
              <a:rPr lang="en-US" b="true" sz="2401">
                <a:solidFill>
                  <a:srgbClr val="000000"/>
                </a:solidFill>
                <a:latin typeface="Montaser Arabic Bold"/>
                <a:ea typeface="Montaser Arabic Bold"/>
                <a:cs typeface="Montaser Arabic Bold"/>
                <a:sym typeface="Montaser Arabic Bold"/>
              </a:rPr>
              <a:t> </a:t>
            </a:r>
          </a:p>
          <a:p>
            <a:pPr algn="r" rtl="true" marL="469123" indent="-234561" lvl="1">
              <a:lnSpc>
                <a:spcPts val="3042"/>
              </a:lnSpc>
              <a:buFont typeface="Arial"/>
              <a:buChar char="•"/>
            </a:pPr>
            <a:r>
              <a:rPr lang="ar-EG" sz="2172">
                <a:solidFill>
                  <a:srgbClr val="000000"/>
                </a:solidFill>
                <a:latin typeface="Montaser Arabic"/>
                <a:ea typeface="Montaser Arabic"/>
                <a:cs typeface="Montaser Arabic"/>
                <a:sym typeface="Montaser Arabic"/>
                <a:rtl val="true"/>
              </a:rPr>
              <a:t>شركه متتعدده الجنسيات</a:t>
            </a:r>
          </a:p>
          <a:p>
            <a:pPr algn="r" rtl="true" marL="469123" indent="-234561" lvl="1">
              <a:lnSpc>
                <a:spcPts val="3042"/>
              </a:lnSpc>
              <a:buFont typeface="Arial"/>
              <a:buChar char="•"/>
            </a:pPr>
            <a:r>
              <a:rPr lang="ar-EG" sz="2172">
                <a:solidFill>
                  <a:srgbClr val="000000"/>
                </a:solidFill>
                <a:latin typeface="Montaser Arabic"/>
                <a:ea typeface="Montaser Arabic"/>
                <a:cs typeface="Montaser Arabic"/>
                <a:sym typeface="Montaser Arabic"/>
                <a:rtl val="true"/>
              </a:rPr>
              <a:t>بتقدم خدمات للاداره الماليه والمواردين والموارد البشريه والمبيعات</a:t>
            </a:r>
          </a:p>
          <a:p>
            <a:pPr algn="r" rtl="true" marL="469123" indent="-234561" lvl="1">
              <a:lnSpc>
                <a:spcPts val="3042"/>
              </a:lnSpc>
              <a:buFont typeface="Arial"/>
              <a:buChar char="•"/>
            </a:pPr>
            <a:r>
              <a:rPr lang="ar-EG" sz="2172">
                <a:solidFill>
                  <a:srgbClr val="000000"/>
                </a:solidFill>
                <a:latin typeface="Montaser Arabic"/>
                <a:ea typeface="Montaser Arabic"/>
                <a:cs typeface="Montaser Arabic"/>
                <a:sym typeface="Montaser Arabic"/>
                <a:rtl val="true"/>
              </a:rPr>
              <a:t>اشهر العملاء بتوعها هي </a:t>
            </a:r>
            <a:r>
              <a:rPr lang="en-US" sz="2172">
                <a:solidFill>
                  <a:srgbClr val="000000"/>
                </a:solidFill>
                <a:latin typeface="Montaser Arabic"/>
                <a:ea typeface="Montaser Arabic"/>
                <a:cs typeface="Montaser Arabic"/>
                <a:sym typeface="Montaser Arabic"/>
              </a:rPr>
              <a:t>noon</a:t>
            </a:r>
          </a:p>
          <a:p>
            <a:pPr algn="r" rtl="true" marL="469123" indent="-234561" lvl="1">
              <a:lnSpc>
                <a:spcPts val="3042"/>
              </a:lnSpc>
              <a:buFont typeface="Arial"/>
              <a:buChar char="•"/>
            </a:pPr>
            <a:r>
              <a:rPr lang="ar-EG" sz="2172">
                <a:solidFill>
                  <a:srgbClr val="000000"/>
                </a:solidFill>
                <a:latin typeface="Montaser Arabic"/>
                <a:ea typeface="Montaser Arabic"/>
                <a:cs typeface="Montaser Arabic"/>
                <a:sym typeface="Montaser Arabic"/>
                <a:rtl val="true"/>
              </a:rPr>
              <a:t>الشركه موجوده علي.</a:t>
            </a:r>
          </a:p>
          <a:p>
            <a:pPr algn="r" rtl="true">
              <a:lnSpc>
                <a:spcPts val="3042"/>
              </a:lnSpc>
              <a:spcBef>
                <a:spcPct val="0"/>
              </a:spcBef>
            </a:pPr>
            <a:r>
              <a:rPr lang="ar-EG" sz="2172">
                <a:solidFill>
                  <a:srgbClr val="000000"/>
                </a:solidFill>
                <a:latin typeface="Montaser Arabic"/>
                <a:ea typeface="Montaser Arabic"/>
                <a:cs typeface="Montaser Arabic"/>
                <a:sym typeface="Montaser Arabic"/>
                <a:rtl val="true"/>
              </a:rPr>
              <a:t>· </a:t>
            </a:r>
            <a:r>
              <a:rPr lang="en-US" sz="2172">
                <a:solidFill>
                  <a:srgbClr val="000000"/>
                </a:solidFill>
                <a:latin typeface="Montaser Arabic"/>
                <a:ea typeface="Montaser Arabic"/>
                <a:cs typeface="Montaser Arabic"/>
                <a:sym typeface="Montaser Arabic"/>
              </a:rPr>
              <a:t>Facebook· Linkedin· InstgraM</a:t>
            </a:r>
          </a:p>
          <a:p>
            <a:pPr algn="r" rtl="true">
              <a:lnSpc>
                <a:spcPts val="3042"/>
              </a:lnSpc>
              <a:spcBef>
                <a:spcPct val="0"/>
              </a:spcBef>
            </a:pPr>
            <a:r>
              <a:rPr lang="ar-EG" sz="2172">
                <a:solidFill>
                  <a:srgbClr val="000000"/>
                </a:solidFill>
                <a:latin typeface="Montaser Arabic"/>
                <a:ea typeface="Montaser Arabic"/>
                <a:cs typeface="Montaser Arabic"/>
                <a:sym typeface="Montaser Arabic"/>
                <a:rtl val="true"/>
              </a:rPr>
              <a:t>الشركه مهتمه اكتر بلينكدان</a:t>
            </a:r>
          </a:p>
          <a:p>
            <a:pPr algn="r" rtl="true">
              <a:lnSpc>
                <a:spcPts val="3042"/>
              </a:lnSpc>
              <a:spcBef>
                <a:spcPct val="0"/>
              </a:spcBef>
            </a:pPr>
            <a:r>
              <a:rPr lang="ar-EG" b="true" sz="2172">
                <a:solidFill>
                  <a:srgbClr val="000000"/>
                </a:solidFill>
                <a:latin typeface="Montaser Arabic Bold"/>
                <a:ea typeface="Montaser Arabic Bold"/>
                <a:cs typeface="Montaser Arabic Bold"/>
                <a:sym typeface="Montaser Arabic Bold"/>
                <a:rtl val="true"/>
              </a:rPr>
              <a:t>العيوب</a:t>
            </a:r>
          </a:p>
          <a:p>
            <a:pPr algn="r" rtl="true">
              <a:lnSpc>
                <a:spcPts val="3042"/>
              </a:lnSpc>
              <a:spcBef>
                <a:spcPct val="0"/>
              </a:spcBef>
            </a:pPr>
            <a:r>
              <a:rPr lang="ar-EG" sz="2172">
                <a:solidFill>
                  <a:srgbClr val="000000"/>
                </a:solidFill>
                <a:latin typeface="Montaser Arabic"/>
                <a:ea typeface="Montaser Arabic"/>
                <a:cs typeface="Montaser Arabic"/>
                <a:sym typeface="Montaser Arabic"/>
                <a:rtl val="true"/>
              </a:rPr>
              <a:t>في الفيس بوك بيتكلموا عن اهميه الذكاء الاصطناعي لكن متكلموش عن اهميه البرنامج بتاعهم</a:t>
            </a:r>
          </a:p>
          <a:p>
            <a:pPr algn="r" rtl="true">
              <a:lnSpc>
                <a:spcPts val="3042"/>
              </a:lnSpc>
              <a:spcBef>
                <a:spcPct val="0"/>
              </a:spcBef>
            </a:pPr>
            <a:r>
              <a:rPr lang="ar-EG" sz="2172">
                <a:solidFill>
                  <a:srgbClr val="000000"/>
                </a:solidFill>
                <a:latin typeface="Montaser Arabic"/>
                <a:ea typeface="Montaser Arabic"/>
                <a:cs typeface="Montaser Arabic"/>
                <a:sym typeface="Montaser Arabic"/>
                <a:rtl val="true"/>
              </a:rPr>
              <a:t>ا</a:t>
            </a:r>
            <a:r>
              <a:rPr lang="ar-EG" b="true" sz="2172">
                <a:solidFill>
                  <a:srgbClr val="000000"/>
                </a:solidFill>
                <a:latin typeface="Montaser Arabic Bold"/>
                <a:ea typeface="Montaser Arabic Bold"/>
                <a:cs typeface="Montaser Arabic Bold"/>
                <a:sym typeface="Montaser Arabic Bold"/>
                <a:rtl val="true"/>
              </a:rPr>
              <a:t>لمميزات </a:t>
            </a:r>
          </a:p>
          <a:p>
            <a:pPr algn="r" rtl="true">
              <a:lnSpc>
                <a:spcPts val="3042"/>
              </a:lnSpc>
              <a:spcBef>
                <a:spcPct val="0"/>
              </a:spcBef>
            </a:pPr>
            <a:r>
              <a:rPr lang="ar-EG" sz="2172">
                <a:solidFill>
                  <a:srgbClr val="000000"/>
                </a:solidFill>
                <a:latin typeface="Montaser Arabic"/>
                <a:ea typeface="Montaser Arabic"/>
                <a:cs typeface="Montaser Arabic"/>
                <a:sym typeface="Montaser Arabic"/>
                <a:rtl val="true"/>
              </a:rPr>
              <a:t>الشركه بتقدم دعم فني</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56279" y="5809972"/>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633253" y="4931927"/>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3194" t="0" r="-2319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9866827" y="419956"/>
            <a:ext cx="8043416" cy="6301567"/>
          </a:xfrm>
          <a:prstGeom prst="rect">
            <a:avLst/>
          </a:prstGeom>
        </p:spPr>
        <p:txBody>
          <a:bodyPr anchor="t" rtlCol="false" tIns="0" lIns="0" bIns="0" rIns="0">
            <a:spAutoFit/>
          </a:bodyPr>
          <a:lstStyle/>
          <a:p>
            <a:pPr algn="r" rtl="true">
              <a:lnSpc>
                <a:spcPts val="3168"/>
              </a:lnSpc>
            </a:pPr>
            <a:r>
              <a:rPr lang="ar-EG" sz="2263">
                <a:solidFill>
                  <a:srgbClr val="000000"/>
                </a:solidFill>
                <a:latin typeface="Montaser Arabic"/>
                <a:ea typeface="Montaser Arabic"/>
                <a:cs typeface="Montaser Arabic"/>
                <a:sym typeface="Montaser Arabic"/>
                <a:rtl val="true"/>
              </a:rPr>
              <a:t> </a:t>
            </a:r>
            <a:r>
              <a:rPr lang="ar-EG" sz="2263" b="true">
                <a:solidFill>
                  <a:srgbClr val="000000"/>
                </a:solidFill>
                <a:latin typeface="Montaser Arabic Bold"/>
                <a:ea typeface="Montaser Arabic Bold"/>
                <a:cs typeface="Montaser Arabic Bold"/>
                <a:sym typeface="Montaser Arabic Bold"/>
                <a:rtl val="true"/>
              </a:rPr>
              <a:t>مميزات البرنامج</a:t>
            </a:r>
          </a:p>
          <a:p>
            <a:pPr algn="r" rtl="true">
              <a:lnSpc>
                <a:spcPts val="3168"/>
              </a:lnSpc>
            </a:pPr>
            <a:r>
              <a:rPr lang="ar-EG" sz="2263" b="true">
                <a:solidFill>
                  <a:srgbClr val="000000"/>
                </a:solidFill>
                <a:latin typeface="Montaser Arabic Bold"/>
                <a:ea typeface="Montaser Arabic Bold"/>
                <a:cs typeface="Montaser Arabic Bold"/>
                <a:sym typeface="Montaser Arabic Bold"/>
                <a:rtl val="true"/>
              </a:rPr>
              <a:t>اولا برنامج </a:t>
            </a:r>
            <a:r>
              <a:rPr lang="en-US" sz="2263" b="true">
                <a:solidFill>
                  <a:srgbClr val="000000"/>
                </a:solidFill>
                <a:latin typeface="Montaser Arabic Bold"/>
                <a:ea typeface="Montaser Arabic Bold"/>
                <a:cs typeface="Montaser Arabic Bold"/>
                <a:sym typeface="Montaser Arabic Bold"/>
              </a:rPr>
              <a:t>ORACLE NETSUITE</a:t>
            </a:r>
          </a:p>
          <a:p>
            <a:pPr algn="r" rtl="true" marL="488669" indent="-244334" lvl="1">
              <a:lnSpc>
                <a:spcPts val="3168"/>
              </a:lnSpc>
              <a:buFont typeface="Arial"/>
              <a:buChar char="•"/>
            </a:pPr>
            <a:r>
              <a:rPr lang="ar-EG" sz="2263">
                <a:solidFill>
                  <a:srgbClr val="000000"/>
                </a:solidFill>
                <a:latin typeface="Montaser Arabic"/>
                <a:ea typeface="Montaser Arabic"/>
                <a:cs typeface="Montaser Arabic"/>
                <a:sym typeface="Montaser Arabic"/>
                <a:rtl val="true"/>
              </a:rPr>
              <a:t> اداره العملاء مثل التمويل والمخزون واداره علاقات العملاء</a:t>
            </a:r>
          </a:p>
          <a:p>
            <a:pPr algn="r" rtl="true" marL="488669" indent="-244334" lvl="1">
              <a:lnSpc>
                <a:spcPts val="3168"/>
              </a:lnSpc>
              <a:buFont typeface="Arial"/>
              <a:buChar char="•"/>
            </a:pPr>
            <a:r>
              <a:rPr lang="ar-EG" sz="2263">
                <a:solidFill>
                  <a:srgbClr val="000000"/>
                </a:solidFill>
                <a:latin typeface="Montaser Arabic"/>
                <a:ea typeface="Montaser Arabic"/>
                <a:cs typeface="Montaser Arabic"/>
                <a:sym typeface="Montaser Arabic"/>
                <a:rtl val="true"/>
              </a:rPr>
              <a:t>نظام تخطيط موارد المؤسسه مرن ينمو مع العملاء</a:t>
            </a:r>
          </a:p>
          <a:p>
            <a:pPr algn="r" rtl="true" marL="488669" indent="-244334" lvl="1">
              <a:lnSpc>
                <a:spcPts val="3168"/>
              </a:lnSpc>
              <a:buFont typeface="Arial"/>
              <a:buChar char="•"/>
            </a:pPr>
            <a:r>
              <a:rPr lang="en-US" sz="2263">
                <a:solidFill>
                  <a:srgbClr val="000000"/>
                </a:solidFill>
                <a:latin typeface="Montaser Arabic"/>
                <a:ea typeface="Montaser Arabic"/>
                <a:cs typeface="Montaser Arabic"/>
                <a:sym typeface="Montaser Arabic"/>
              </a:rPr>
              <a:t>l</a:t>
            </a:r>
            <a:r>
              <a:rPr lang="ar-EG" sz="2263">
                <a:solidFill>
                  <a:srgbClr val="000000"/>
                </a:solidFill>
                <a:latin typeface="Montaser Arabic"/>
                <a:ea typeface="Montaser Arabic"/>
                <a:cs typeface="Montaser Arabic"/>
                <a:sym typeface="Montaser Arabic"/>
                <a:rtl val="true"/>
              </a:rPr>
              <a:t>مكانيه الوصول الي البيانات </a:t>
            </a:r>
          </a:p>
          <a:p>
            <a:pPr algn="r" rtl="true" marL="488669" indent="-244334" lvl="1">
              <a:lnSpc>
                <a:spcPts val="3168"/>
              </a:lnSpc>
              <a:buFont typeface="Arial"/>
              <a:buChar char="•"/>
            </a:pPr>
            <a:r>
              <a:rPr lang="ar-EG" sz="2263">
                <a:solidFill>
                  <a:srgbClr val="000000"/>
                </a:solidFill>
                <a:latin typeface="Montaser Arabic"/>
                <a:ea typeface="Montaser Arabic"/>
                <a:cs typeface="Montaser Arabic"/>
                <a:sym typeface="Montaser Arabic"/>
                <a:rtl val="true"/>
              </a:rPr>
              <a:t>سهوله الاستخدام</a:t>
            </a:r>
          </a:p>
          <a:p>
            <a:pPr algn="r" rtl="true">
              <a:lnSpc>
                <a:spcPts val="3168"/>
              </a:lnSpc>
            </a:pPr>
            <a:r>
              <a:rPr lang="ar-EG" sz="2263" b="true">
                <a:solidFill>
                  <a:srgbClr val="000000"/>
                </a:solidFill>
                <a:latin typeface="Montaser Arabic Bold"/>
                <a:ea typeface="Montaser Arabic Bold"/>
                <a:cs typeface="Montaser Arabic Bold"/>
                <a:sym typeface="Montaser Arabic Bold"/>
                <a:rtl val="true"/>
              </a:rPr>
              <a:t>ثانيا برنامج </a:t>
            </a:r>
            <a:r>
              <a:rPr lang="en-US" sz="2263" b="true">
                <a:solidFill>
                  <a:srgbClr val="000000"/>
                </a:solidFill>
                <a:latin typeface="Montaser Arabic Bold"/>
                <a:ea typeface="Montaser Arabic Bold"/>
                <a:cs typeface="Montaser Arabic Bold"/>
                <a:sym typeface="Montaser Arabic Bold"/>
              </a:rPr>
              <a:t>ORACLE EPM</a:t>
            </a:r>
          </a:p>
          <a:p>
            <a:pPr algn="r" rtl="true" marL="488669" indent="-244334" lvl="1">
              <a:lnSpc>
                <a:spcPts val="3168"/>
              </a:lnSpc>
              <a:buFont typeface="Arial"/>
              <a:buChar char="•"/>
            </a:pPr>
            <a:r>
              <a:rPr lang="ar-EG" sz="2263">
                <a:solidFill>
                  <a:srgbClr val="000000"/>
                </a:solidFill>
                <a:latin typeface="Montaser Arabic"/>
                <a:ea typeface="Montaser Arabic"/>
                <a:cs typeface="Montaser Arabic"/>
                <a:sym typeface="Montaser Arabic"/>
                <a:rtl val="true"/>
              </a:rPr>
              <a:t>يعالج احتياجات مكتب المدير المالي باكمله</a:t>
            </a:r>
          </a:p>
          <a:p>
            <a:pPr algn="r" rtl="true" marL="488669" indent="-244334" lvl="1">
              <a:lnSpc>
                <a:spcPts val="3168"/>
              </a:lnSpc>
              <a:buFont typeface="Arial"/>
              <a:buChar char="•"/>
            </a:pPr>
            <a:r>
              <a:rPr lang="ar-EG" sz="2263">
                <a:solidFill>
                  <a:srgbClr val="000000"/>
                </a:solidFill>
                <a:latin typeface="Montaser Arabic"/>
                <a:ea typeface="Montaser Arabic"/>
                <a:cs typeface="Montaser Arabic"/>
                <a:sym typeface="Montaser Arabic"/>
                <a:rtl val="true"/>
              </a:rPr>
              <a:t>التخطيط التنبئي </a:t>
            </a:r>
          </a:p>
          <a:p>
            <a:pPr algn="r" rtl="true" marL="488669" indent="-244334" lvl="1">
              <a:lnSpc>
                <a:spcPts val="3168"/>
              </a:lnSpc>
              <a:buFont typeface="Arial"/>
              <a:buChar char="•"/>
            </a:pPr>
            <a:r>
              <a:rPr lang="ar-EG" sz="2263">
                <a:solidFill>
                  <a:srgbClr val="000000"/>
                </a:solidFill>
                <a:latin typeface="Montaser Arabic"/>
                <a:ea typeface="Montaser Arabic"/>
                <a:cs typeface="Montaser Arabic"/>
                <a:sym typeface="Montaser Arabic"/>
                <a:rtl val="true"/>
              </a:rPr>
              <a:t> الاغلاق المالي</a:t>
            </a:r>
          </a:p>
          <a:p>
            <a:pPr algn="r" rtl="true" marL="488669" indent="-244334" lvl="1">
              <a:lnSpc>
                <a:spcPts val="3168"/>
              </a:lnSpc>
              <a:buFont typeface="Arial"/>
              <a:buChar char="•"/>
            </a:pPr>
            <a:r>
              <a:rPr lang="ar-EG" sz="2263">
                <a:solidFill>
                  <a:srgbClr val="000000"/>
                </a:solidFill>
                <a:latin typeface="Montaser Arabic"/>
                <a:ea typeface="Montaser Arabic"/>
                <a:cs typeface="Montaser Arabic"/>
                <a:sym typeface="Montaser Arabic"/>
                <a:rtl val="true"/>
              </a:rPr>
              <a:t>اعداد التقارير </a:t>
            </a:r>
          </a:p>
          <a:p>
            <a:pPr algn="r" rtl="true" marL="488669" indent="-244334" lvl="1">
              <a:lnSpc>
                <a:spcPts val="3168"/>
              </a:lnSpc>
              <a:buFont typeface="Arial"/>
              <a:buChar char="•"/>
            </a:pPr>
            <a:r>
              <a:rPr lang="ar-EG" sz="2263">
                <a:solidFill>
                  <a:srgbClr val="000000"/>
                </a:solidFill>
                <a:latin typeface="Montaser Arabic"/>
                <a:ea typeface="Montaser Arabic"/>
                <a:cs typeface="Montaser Arabic"/>
                <a:sym typeface="Montaser Arabic"/>
                <a:rtl val="true"/>
              </a:rPr>
              <a:t>تسويه الحسابات</a:t>
            </a:r>
          </a:p>
          <a:p>
            <a:pPr algn="r" rtl="true" marL="488669" indent="-244334" lvl="1">
              <a:lnSpc>
                <a:spcPts val="3168"/>
              </a:lnSpc>
              <a:buFont typeface="Arial"/>
              <a:buChar char="•"/>
            </a:pPr>
            <a:r>
              <a:rPr lang="ar-EG" sz="2263">
                <a:solidFill>
                  <a:srgbClr val="000000"/>
                </a:solidFill>
                <a:latin typeface="Montaser Arabic"/>
                <a:ea typeface="Montaser Arabic"/>
                <a:cs typeface="Montaser Arabic"/>
                <a:sym typeface="Montaser Arabic"/>
                <a:rtl val="true"/>
              </a:rPr>
              <a:t>الابلاغ الضريبي</a:t>
            </a:r>
          </a:p>
          <a:p>
            <a:pPr algn="r" rtl="true" marL="514387" indent="-257194" lvl="1">
              <a:lnSpc>
                <a:spcPts val="3335"/>
              </a:lnSpc>
              <a:buFont typeface="Arial"/>
              <a:buChar char="•"/>
            </a:pPr>
            <a:r>
              <a:rPr lang="ar-EG" sz="2382">
                <a:solidFill>
                  <a:srgbClr val="000000"/>
                </a:solidFill>
                <a:latin typeface="Montaser Arabic"/>
                <a:ea typeface="Montaser Arabic"/>
                <a:cs typeface="Montaser Arabic"/>
                <a:sym typeface="Montaser Arabic"/>
                <a:rtl val="true"/>
              </a:rPr>
              <a:t>النشر منتظم ومستمر </a:t>
            </a:r>
          </a:p>
          <a:p>
            <a:pPr algn="ctr" rtl="true">
              <a:lnSpc>
                <a:spcPts val="5670"/>
              </a:lnSpc>
            </a:pPr>
          </a:p>
        </p:txBody>
      </p:sp>
      <p:sp>
        <p:nvSpPr>
          <p:cNvPr name="TextBox 13" id="13"/>
          <p:cNvSpPr txBox="true"/>
          <p:nvPr/>
        </p:nvSpPr>
        <p:spPr>
          <a:xfrm rot="0">
            <a:off x="11990501" y="6673898"/>
            <a:ext cx="6084540" cy="1162169"/>
          </a:xfrm>
          <a:prstGeom prst="rect">
            <a:avLst/>
          </a:prstGeom>
        </p:spPr>
        <p:txBody>
          <a:bodyPr anchor="t" rtlCol="false" tIns="0" lIns="0" bIns="0" rIns="0">
            <a:spAutoFit/>
          </a:bodyPr>
          <a:lstStyle/>
          <a:p>
            <a:pPr algn="r" rtl="true">
              <a:lnSpc>
                <a:spcPts val="3143"/>
              </a:lnSpc>
              <a:spcBef>
                <a:spcPct val="0"/>
              </a:spcBef>
            </a:pPr>
            <a:r>
              <a:rPr lang="ar-EG" sz="2245">
                <a:solidFill>
                  <a:srgbClr val="000000"/>
                </a:solidFill>
                <a:latin typeface="Montaser Arabic"/>
                <a:ea typeface="Montaser Arabic"/>
                <a:cs typeface="Montaser Arabic"/>
                <a:sym typeface="Montaser Arabic"/>
                <a:rtl val="true"/>
              </a:rPr>
              <a:t>الموقع بتاعهم</a:t>
            </a:r>
          </a:p>
          <a:p>
            <a:pPr algn="r" rtl="true">
              <a:lnSpc>
                <a:spcPts val="3143"/>
              </a:lnSpc>
              <a:spcBef>
                <a:spcPct val="0"/>
              </a:spcBef>
            </a:pPr>
            <a:r>
              <a:rPr lang="en-US" sz="2245">
                <a:solidFill>
                  <a:srgbClr val="000000"/>
                </a:solidFill>
                <a:latin typeface="Montaser Arabic"/>
                <a:ea typeface="Montaser Arabic"/>
                <a:cs typeface="Montaser Arabic"/>
                <a:sym typeface="Montaser Arabic"/>
              </a:rPr>
              <a:t>https://www.goodfirms.co/company/azdan</a:t>
            </a:r>
          </a:p>
          <a:p>
            <a:pPr algn="r" rtl="true">
              <a:lnSpc>
                <a:spcPts val="3143"/>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56279" y="5809972"/>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633253" y="4931927"/>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3194" t="0" r="-2319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9486906" y="477556"/>
            <a:ext cx="8489075" cy="8383128"/>
          </a:xfrm>
          <a:prstGeom prst="rect">
            <a:avLst/>
          </a:prstGeom>
        </p:spPr>
        <p:txBody>
          <a:bodyPr anchor="t" rtlCol="false" tIns="0" lIns="0" bIns="0" rIns="0">
            <a:spAutoFit/>
          </a:bodyPr>
          <a:lstStyle/>
          <a:p>
            <a:pPr algn="r" rtl="true">
              <a:lnSpc>
                <a:spcPts val="3306"/>
              </a:lnSpc>
              <a:spcBef>
                <a:spcPct val="0"/>
              </a:spcBef>
            </a:pPr>
            <a:r>
              <a:rPr lang="ar-EG" b="true" sz="2361">
                <a:solidFill>
                  <a:srgbClr val="000000"/>
                </a:solidFill>
                <a:latin typeface="Montaser Arabic Bold"/>
                <a:ea typeface="Montaser Arabic Bold"/>
                <a:cs typeface="Montaser Arabic Bold"/>
                <a:sym typeface="Montaser Arabic Bold"/>
                <a:rtl val="true"/>
              </a:rPr>
              <a:t>شركات كانت عامله اعلانات علي الفيسبوك</a:t>
            </a:r>
          </a:p>
          <a:p>
            <a:pPr algn="r" rtl="true">
              <a:lnSpc>
                <a:spcPts val="2869"/>
              </a:lnSpc>
              <a:spcBef>
                <a:spcPct val="0"/>
              </a:spcBef>
            </a:pPr>
            <a:r>
              <a:rPr lang="ar-EG" b="true" sz="2049">
                <a:solidFill>
                  <a:srgbClr val="000000"/>
                </a:solidFill>
                <a:latin typeface="Montaser Arabic Bold"/>
                <a:ea typeface="Montaser Arabic Bold"/>
                <a:cs typeface="Montaser Arabic Bold"/>
                <a:sym typeface="Montaser Arabic Bold"/>
                <a:rtl val="true"/>
              </a:rPr>
              <a:t>شركه </a:t>
            </a:r>
            <a:r>
              <a:rPr lang="en-US" b="true" sz="2049">
                <a:solidFill>
                  <a:srgbClr val="000000"/>
                </a:solidFill>
                <a:latin typeface="Montaser Arabic Bold"/>
                <a:ea typeface="Montaser Arabic Bold"/>
                <a:cs typeface="Montaser Arabic Bold"/>
                <a:sym typeface="Montaser Arabic Bold"/>
              </a:rPr>
              <a:t>pioneers erp</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تواجد الشركه علي السوشيال ميديا</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 </a:t>
            </a:r>
            <a:r>
              <a:rPr lang="en-US" sz="2049">
                <a:solidFill>
                  <a:srgbClr val="000000"/>
                </a:solidFill>
                <a:latin typeface="Montaser Arabic"/>
                <a:ea typeface="Montaser Arabic"/>
                <a:cs typeface="Montaser Arabic"/>
                <a:sym typeface="Montaser Arabic"/>
              </a:rPr>
              <a:t>Facebook· Whatsapp· Website</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-الشركه كانت عامله </a:t>
            </a:r>
            <a:r>
              <a:rPr lang="en-US" sz="2049">
                <a:solidFill>
                  <a:srgbClr val="000000"/>
                </a:solidFill>
                <a:latin typeface="Montaser Arabic"/>
                <a:ea typeface="Montaser Arabic"/>
                <a:cs typeface="Montaser Arabic"/>
                <a:sym typeface="Montaser Arabic"/>
              </a:rPr>
              <a:t>3</a:t>
            </a:r>
            <a:r>
              <a:rPr lang="ar-EG" sz="2049">
                <a:solidFill>
                  <a:srgbClr val="000000"/>
                </a:solidFill>
                <a:latin typeface="Montaser Arabic"/>
                <a:ea typeface="Montaser Arabic"/>
                <a:cs typeface="Montaser Arabic"/>
                <a:sym typeface="Montaser Arabic"/>
                <a:rtl val="true"/>
              </a:rPr>
              <a:t> اعلانات علي الفيس بوك</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المحتوي بتاعهم مابين فديوهات وريلز</a:t>
            </a:r>
          </a:p>
          <a:p>
            <a:pPr algn="r" rtl="true">
              <a:lnSpc>
                <a:spcPts val="2869"/>
              </a:lnSpc>
              <a:spcBef>
                <a:spcPct val="0"/>
              </a:spcBef>
            </a:pPr>
            <a:r>
              <a:rPr lang="ar-EG" b="true" sz="2049">
                <a:solidFill>
                  <a:srgbClr val="000000"/>
                </a:solidFill>
                <a:latin typeface="Montaser Arabic Bold"/>
                <a:ea typeface="Montaser Arabic Bold"/>
                <a:cs typeface="Montaser Arabic Bold"/>
                <a:sym typeface="Montaser Arabic Bold"/>
                <a:rtl val="true"/>
              </a:rPr>
              <a:t>الشركه مهتمه ب </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 اداره المشتريات</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 الموارد البشريه</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 المصانع</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 الحسابات</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 اداره المخازن</a:t>
            </a:r>
          </a:p>
          <a:p>
            <a:pPr algn="r" rtl="true">
              <a:lnSpc>
                <a:spcPts val="2869"/>
              </a:lnSpc>
              <a:spcBef>
                <a:spcPct val="0"/>
              </a:spcBef>
            </a:pPr>
            <a:r>
              <a:rPr lang="ar-EG" b="true" sz="2049">
                <a:solidFill>
                  <a:srgbClr val="000000"/>
                </a:solidFill>
                <a:latin typeface="Montaser Arabic Bold"/>
                <a:ea typeface="Montaser Arabic Bold"/>
                <a:cs typeface="Montaser Arabic Bold"/>
                <a:sym typeface="Montaser Arabic Bold"/>
                <a:rtl val="true"/>
              </a:rPr>
              <a:t>المميزات </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ان الشركه مهتمه بالنشر علي الفيس بوك </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عندهم نسخه تجريبيه للبرنامج بتاعهم </a:t>
            </a:r>
            <a:r>
              <a:rPr lang="en-US" sz="2049">
                <a:solidFill>
                  <a:srgbClr val="000000"/>
                </a:solidFill>
                <a:latin typeface="Montaser Arabic"/>
                <a:ea typeface="Montaser Arabic"/>
                <a:cs typeface="Montaser Arabic"/>
                <a:sym typeface="Montaser Arabic"/>
              </a:rPr>
              <a:t>pioneer erp</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برامج الشركه</a:t>
            </a:r>
          </a:p>
          <a:p>
            <a:pPr algn="r" rtl="true">
              <a:lnSpc>
                <a:spcPts val="2869"/>
              </a:lnSpc>
              <a:spcBef>
                <a:spcPct val="0"/>
              </a:spcBef>
            </a:pPr>
            <a:r>
              <a:rPr lang="ar-EG" sz="2049">
                <a:solidFill>
                  <a:srgbClr val="000000"/>
                </a:solidFill>
                <a:latin typeface="Montaser Arabic"/>
                <a:ea typeface="Montaser Arabic"/>
                <a:cs typeface="Montaser Arabic"/>
                <a:sym typeface="Montaser Arabic"/>
                <a:rtl val="true"/>
              </a:rPr>
              <a:t>-</a:t>
            </a:r>
            <a:r>
              <a:rPr lang="ar-EG" b="true" sz="2049">
                <a:solidFill>
                  <a:srgbClr val="000000"/>
                </a:solidFill>
                <a:latin typeface="Montaser Arabic Bold"/>
                <a:ea typeface="Montaser Arabic Bold"/>
                <a:cs typeface="Montaser Arabic Bold"/>
                <a:sym typeface="Montaser Arabic Bold"/>
                <a:rtl val="true"/>
              </a:rPr>
              <a:t>اولا برنامج خاص بالمحاسبه </a:t>
            </a:r>
            <a:r>
              <a:rPr lang="en-US" b="true" sz="2049">
                <a:solidFill>
                  <a:srgbClr val="000000"/>
                </a:solidFill>
                <a:latin typeface="Montaser Arabic Bold"/>
                <a:ea typeface="Montaser Arabic Bold"/>
                <a:cs typeface="Montaser Arabic Bold"/>
                <a:sym typeface="Montaser Arabic Bold"/>
              </a:rPr>
              <a:t>EASY STORE PIATINUM</a:t>
            </a:r>
          </a:p>
          <a:p>
            <a:pPr algn="r" rtl="true" marL="442504" indent="-221252" lvl="1">
              <a:lnSpc>
                <a:spcPts val="2869"/>
              </a:lnSpc>
              <a:buFont typeface="Arial"/>
              <a:buChar char="•"/>
            </a:pPr>
            <a:r>
              <a:rPr lang="ar-EG" sz="2049">
                <a:solidFill>
                  <a:srgbClr val="000000"/>
                </a:solidFill>
                <a:latin typeface="Montaser Arabic"/>
                <a:ea typeface="Montaser Arabic"/>
                <a:cs typeface="Montaser Arabic"/>
                <a:sym typeface="Montaser Arabic"/>
                <a:rtl val="true"/>
              </a:rPr>
              <a:t> اداره النشاط التجاري بسهوله </a:t>
            </a:r>
          </a:p>
          <a:p>
            <a:pPr algn="r" rtl="true" marL="442504" indent="-221252" lvl="1">
              <a:lnSpc>
                <a:spcPts val="2869"/>
              </a:lnSpc>
              <a:buFont typeface="Arial"/>
              <a:buChar char="•"/>
            </a:pPr>
            <a:r>
              <a:rPr lang="ar-EG" sz="2049">
                <a:solidFill>
                  <a:srgbClr val="000000"/>
                </a:solidFill>
                <a:latin typeface="Montaser Arabic"/>
                <a:ea typeface="Montaser Arabic"/>
                <a:cs typeface="Montaser Arabic"/>
                <a:sym typeface="Montaser Arabic"/>
                <a:rtl val="true"/>
              </a:rPr>
              <a:t>يوفر الوقت ويحسب كل المصروفات والنفاقات</a:t>
            </a:r>
          </a:p>
          <a:p>
            <a:pPr algn="r" rtl="true" marL="442504" indent="-221252" lvl="1">
              <a:lnSpc>
                <a:spcPts val="2869"/>
              </a:lnSpc>
              <a:buFont typeface="Arial"/>
              <a:buChar char="•"/>
            </a:pPr>
            <a:r>
              <a:rPr lang="ar-EG" sz="2049">
                <a:solidFill>
                  <a:srgbClr val="000000"/>
                </a:solidFill>
                <a:latin typeface="Montaser Arabic"/>
                <a:ea typeface="Montaser Arabic"/>
                <a:cs typeface="Montaser Arabic"/>
                <a:sym typeface="Montaser Arabic"/>
                <a:rtl val="true"/>
              </a:rPr>
              <a:t> يساعد علي اصدار الايصالات الالكترونيه</a:t>
            </a:r>
          </a:p>
          <a:p>
            <a:pPr algn="r" rtl="true" marL="442504" indent="-221252" lvl="1">
              <a:lnSpc>
                <a:spcPts val="2869"/>
              </a:lnSpc>
              <a:buFont typeface="Arial"/>
              <a:buChar char="•"/>
            </a:pPr>
            <a:r>
              <a:rPr lang="ar-EG" sz="2049">
                <a:solidFill>
                  <a:srgbClr val="000000"/>
                </a:solidFill>
                <a:latin typeface="Montaser Arabic"/>
                <a:ea typeface="Montaser Arabic"/>
                <a:cs typeface="Montaser Arabic"/>
                <a:sym typeface="Montaser Arabic"/>
                <a:rtl val="true"/>
              </a:rPr>
              <a:t>يمكنك ربط الداتا بين نقاط البيع داخل المولات والهايبرات </a:t>
            </a:r>
          </a:p>
          <a:p>
            <a:pPr algn="r" rtl="true" marL="442504" indent="-221252" lvl="1">
              <a:lnSpc>
                <a:spcPts val="2869"/>
              </a:lnSpc>
              <a:buFont typeface="Arial"/>
              <a:buChar char="•"/>
            </a:pPr>
            <a:r>
              <a:rPr lang="ar-EG" sz="2049">
                <a:solidFill>
                  <a:srgbClr val="000000"/>
                </a:solidFill>
                <a:latin typeface="Montaser Arabic"/>
                <a:ea typeface="Montaser Arabic"/>
                <a:cs typeface="Montaser Arabic"/>
                <a:sym typeface="Montaser Arabic"/>
                <a:rtl val="true"/>
              </a:rPr>
              <a:t> سهوله التعامل</a:t>
            </a:r>
          </a:p>
          <a:p>
            <a:pPr algn="r" rtl="true">
              <a:lnSpc>
                <a:spcPts val="2869"/>
              </a:lnSpc>
              <a:spcBef>
                <a:spcPct val="0"/>
              </a:spcBef>
            </a:pPr>
            <a:r>
              <a:rPr lang="en-US" sz="2049">
                <a:solidFill>
                  <a:srgbClr val="000000"/>
                </a:solidFill>
                <a:latin typeface="Montaser Arabic"/>
                <a:ea typeface="Montaser Arabic"/>
                <a:cs typeface="Montaser Arabic"/>
                <a:sym typeface="Montaser Arabic"/>
              </a:rPr>
              <a:t>l</a:t>
            </a:r>
          </a:p>
        </p:txBody>
      </p:sp>
      <p:sp>
        <p:nvSpPr>
          <p:cNvPr name="TextBox 13" id="13"/>
          <p:cNvSpPr txBox="true"/>
          <p:nvPr/>
        </p:nvSpPr>
        <p:spPr>
          <a:xfrm rot="0">
            <a:off x="4590880" y="1952878"/>
            <a:ext cx="5678835" cy="2323861"/>
          </a:xfrm>
          <a:prstGeom prst="rect">
            <a:avLst/>
          </a:prstGeom>
        </p:spPr>
        <p:txBody>
          <a:bodyPr anchor="t" rtlCol="false" tIns="0" lIns="0" bIns="0" rIns="0">
            <a:spAutoFit/>
          </a:bodyPr>
          <a:lstStyle/>
          <a:p>
            <a:pPr algn="r">
              <a:lnSpc>
                <a:spcPts val="2638"/>
              </a:lnSpc>
              <a:spcBef>
                <a:spcPct val="0"/>
              </a:spcBef>
            </a:pPr>
            <a:r>
              <a:rPr lang="en-US" b="true" sz="1884">
                <a:solidFill>
                  <a:srgbClr val="000000"/>
                </a:solidFill>
                <a:latin typeface="Montaser Arabic Bold"/>
                <a:ea typeface="Montaser Arabic Bold"/>
                <a:cs typeface="Montaser Arabic Bold"/>
                <a:sym typeface="Montaser Arabic Bold"/>
              </a:rPr>
              <a:t> </a:t>
            </a:r>
            <a:r>
              <a:rPr lang="ar-EG" b="true" sz="1884">
                <a:solidFill>
                  <a:srgbClr val="000000"/>
                </a:solidFill>
                <a:latin typeface="Montaser Arabic Bold"/>
                <a:ea typeface="Montaser Arabic Bold"/>
                <a:cs typeface="Montaser Arabic Bold"/>
                <a:sym typeface="Montaser Arabic Bold"/>
                <a:rtl val="true"/>
              </a:rPr>
              <a:t>ثانيا برنامج خاص بحسابات</a:t>
            </a:r>
          </a:p>
          <a:p>
            <a:pPr algn="r">
              <a:lnSpc>
                <a:spcPts val="2638"/>
              </a:lnSpc>
              <a:spcBef>
                <a:spcPct val="0"/>
              </a:spcBef>
            </a:pPr>
            <a:r>
              <a:rPr lang="en-US" b="true" sz="1884">
                <a:solidFill>
                  <a:srgbClr val="000000"/>
                </a:solidFill>
                <a:latin typeface="Montaser Arabic Bold"/>
                <a:ea typeface="Montaser Arabic Bold"/>
                <a:cs typeface="Montaser Arabic Bold"/>
                <a:sym typeface="Montaser Arabic Bold"/>
              </a:rPr>
              <a:t>EASY STOR GOLD</a:t>
            </a:r>
            <a:r>
              <a:rPr lang="en-US" sz="1884">
                <a:solidFill>
                  <a:srgbClr val="000000"/>
                </a:solidFill>
                <a:latin typeface="Montaser Arabic"/>
                <a:ea typeface="Montaser Arabic"/>
                <a:cs typeface="Montaser Arabic"/>
                <a:sym typeface="Montaser Arabic"/>
              </a:rPr>
              <a:t> </a:t>
            </a:r>
          </a:p>
          <a:p>
            <a:pPr algn="r">
              <a:lnSpc>
                <a:spcPts val="2638"/>
              </a:lnSpc>
              <a:spcBef>
                <a:spcPct val="0"/>
              </a:spcBef>
            </a:pPr>
            <a:r>
              <a:rPr lang="en-US" sz="1884">
                <a:solidFill>
                  <a:srgbClr val="000000"/>
                </a:solidFill>
                <a:latin typeface="Montaser Arabic"/>
                <a:ea typeface="Montaser Arabic"/>
                <a:cs typeface="Montaser Arabic"/>
                <a:sym typeface="Montaser Arabic"/>
              </a:rPr>
              <a:t> </a:t>
            </a:r>
            <a:r>
              <a:rPr lang="ar-EG" sz="1884">
                <a:solidFill>
                  <a:srgbClr val="000000"/>
                </a:solidFill>
                <a:latin typeface="Montaser Arabic"/>
                <a:ea typeface="Montaser Arabic"/>
                <a:cs typeface="Montaser Arabic"/>
                <a:sym typeface="Montaser Arabic"/>
                <a:rtl val="true"/>
              </a:rPr>
              <a:t>برنامج محاسبه عربي بالكامل</a:t>
            </a:r>
            <a:r>
              <a:rPr lang="en-US" sz="1884">
                <a:solidFill>
                  <a:srgbClr val="000000"/>
                </a:solidFill>
                <a:latin typeface="Montaser Arabic"/>
                <a:ea typeface="Montaser Arabic"/>
                <a:cs typeface="Montaser Arabic"/>
                <a:sym typeface="Montaser Arabic"/>
              </a:rPr>
              <a:t> </a:t>
            </a:r>
          </a:p>
          <a:p>
            <a:pPr algn="r">
              <a:lnSpc>
                <a:spcPts val="2638"/>
              </a:lnSpc>
              <a:spcBef>
                <a:spcPct val="0"/>
              </a:spcBef>
            </a:pPr>
            <a:r>
              <a:rPr lang="en-US" sz="1884">
                <a:solidFill>
                  <a:srgbClr val="000000"/>
                </a:solidFill>
                <a:latin typeface="Montaser Arabic"/>
                <a:ea typeface="Montaser Arabic"/>
                <a:cs typeface="Montaser Arabic"/>
                <a:sym typeface="Montaser Arabic"/>
              </a:rPr>
              <a:t> </a:t>
            </a:r>
            <a:r>
              <a:rPr lang="ar-EG" sz="1884">
                <a:solidFill>
                  <a:srgbClr val="000000"/>
                </a:solidFill>
                <a:latin typeface="Montaser Arabic"/>
                <a:ea typeface="Montaser Arabic"/>
                <a:cs typeface="Montaser Arabic"/>
                <a:sym typeface="Montaser Arabic"/>
                <a:rtl val="true"/>
              </a:rPr>
              <a:t>يساعد علي اداره كافه اقسام نشاط محلك</a:t>
            </a:r>
          </a:p>
          <a:p>
            <a:pPr algn="r">
              <a:lnSpc>
                <a:spcPts val="2638"/>
              </a:lnSpc>
              <a:spcBef>
                <a:spcPct val="0"/>
              </a:spcBef>
            </a:pPr>
            <a:r>
              <a:rPr lang="en-US" sz="1884">
                <a:solidFill>
                  <a:srgbClr val="000000"/>
                </a:solidFill>
                <a:latin typeface="Montaser Arabic"/>
                <a:ea typeface="Montaser Arabic"/>
                <a:cs typeface="Montaser Arabic"/>
                <a:sym typeface="Montaser Arabic"/>
              </a:rPr>
              <a:t> </a:t>
            </a:r>
            <a:r>
              <a:rPr lang="ar-EG" sz="1884">
                <a:solidFill>
                  <a:srgbClr val="000000"/>
                </a:solidFill>
                <a:latin typeface="Montaser Arabic"/>
                <a:ea typeface="Montaser Arabic"/>
                <a:cs typeface="Montaser Arabic"/>
                <a:sym typeface="Montaser Arabic"/>
                <a:rtl val="true"/>
              </a:rPr>
              <a:t>يساعد في اصدار كافه التقارير والفواتير باللغه العربيه</a:t>
            </a:r>
            <a:r>
              <a:rPr lang="en-US" sz="1884">
                <a:solidFill>
                  <a:srgbClr val="000000"/>
                </a:solidFill>
                <a:latin typeface="Montaser Arabic"/>
                <a:ea typeface="Montaser Arabic"/>
                <a:cs typeface="Montaser Arabic"/>
                <a:sym typeface="Montaser Arabic"/>
              </a:rPr>
              <a:t> </a:t>
            </a:r>
          </a:p>
          <a:p>
            <a:pPr algn="r">
              <a:lnSpc>
                <a:spcPts val="2638"/>
              </a:lnSpc>
              <a:spcBef>
                <a:spcPct val="0"/>
              </a:spcBef>
            </a:pPr>
            <a:r>
              <a:rPr lang="ar-EG" sz="1884">
                <a:solidFill>
                  <a:srgbClr val="000000"/>
                </a:solidFill>
                <a:latin typeface="Montaser Arabic"/>
                <a:ea typeface="Montaser Arabic"/>
                <a:cs typeface="Montaser Arabic"/>
                <a:sym typeface="Montaser Arabic"/>
                <a:rtl val="true"/>
              </a:rPr>
              <a:t>ربط الفروع ونقاط البيع علي قاعده بيانات واحدة</a:t>
            </a:r>
          </a:p>
          <a:p>
            <a:pPr algn="ctr">
              <a:lnSpc>
                <a:spcPts val="2638"/>
              </a:lnSpc>
              <a:spcBef>
                <a:spcPct val="0"/>
              </a:spcBef>
            </a:pPr>
            <a:r>
              <a:rPr lang="en-US" sz="1884">
                <a:solidFill>
                  <a:srgbClr val="000000"/>
                </a:solidFill>
                <a:latin typeface="Montaser Arabic"/>
                <a:ea typeface="Montaser Arabic"/>
                <a:cs typeface="Montaser Arabic"/>
                <a:sym typeface="Montaser Arabic"/>
              </a:rPr>
              <a: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56279" y="5809972"/>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633253" y="4931927"/>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3194" t="0" r="-2319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8591448" y="2084269"/>
            <a:ext cx="8667304" cy="7181245"/>
          </a:xfrm>
          <a:prstGeom prst="rect">
            <a:avLst/>
          </a:prstGeom>
        </p:spPr>
        <p:txBody>
          <a:bodyPr anchor="t" rtlCol="false" tIns="0" lIns="0" bIns="0" rIns="0">
            <a:spAutoFit/>
          </a:bodyPr>
          <a:lstStyle/>
          <a:p>
            <a:pPr algn="just" rtl="true">
              <a:lnSpc>
                <a:spcPts val="3183"/>
              </a:lnSpc>
            </a:pPr>
            <a:r>
              <a:rPr lang="ar-EG" b="true" sz="2273">
                <a:solidFill>
                  <a:srgbClr val="000000"/>
                </a:solidFill>
                <a:latin typeface="Montaser Arabic Bold"/>
                <a:ea typeface="Montaser Arabic Bold"/>
                <a:cs typeface="Montaser Arabic Bold"/>
                <a:sym typeface="Montaser Arabic Bold"/>
                <a:rtl val="true"/>
              </a:rPr>
              <a:t>الشركه موجوده علي</a:t>
            </a:r>
          </a:p>
          <a:p>
            <a:pPr algn="r">
              <a:lnSpc>
                <a:spcPts val="3183"/>
              </a:lnSpc>
              <a:spcBef>
                <a:spcPct val="0"/>
              </a:spcBef>
            </a:pPr>
            <a:r>
              <a:rPr lang="en-US" sz="2273">
                <a:solidFill>
                  <a:srgbClr val="000000"/>
                </a:solidFill>
                <a:latin typeface="Montaser Arabic"/>
                <a:ea typeface="Montaser Arabic"/>
                <a:cs typeface="Montaser Arabic"/>
                <a:sym typeface="Montaser Arabic"/>
              </a:rPr>
              <a:t>Facebook -Instagram- X-Linkedin -Tiktok-Youtube</a:t>
            </a:r>
          </a:p>
          <a:p>
            <a:pPr algn="r" rtl="true">
              <a:lnSpc>
                <a:spcPts val="3183"/>
              </a:lnSpc>
              <a:spcBef>
                <a:spcPct val="0"/>
              </a:spcBef>
            </a:pPr>
            <a:r>
              <a:rPr lang="ar-EG" sz="2273">
                <a:solidFill>
                  <a:srgbClr val="000000"/>
                </a:solidFill>
                <a:latin typeface="Montaser Arabic"/>
                <a:ea typeface="Montaser Arabic"/>
                <a:cs typeface="Montaser Arabic"/>
                <a:sym typeface="Montaser Arabic"/>
                <a:rtl val="true"/>
              </a:rPr>
              <a:t>الشركه بتسوق لبرنامج </a:t>
            </a:r>
            <a:r>
              <a:rPr lang="en-US" sz="2273">
                <a:solidFill>
                  <a:srgbClr val="000000"/>
                </a:solidFill>
                <a:latin typeface="Montaser Arabic"/>
                <a:ea typeface="Montaser Arabic"/>
                <a:cs typeface="Montaser Arabic"/>
                <a:sym typeface="Montaser Arabic"/>
              </a:rPr>
              <a:t>odoo</a:t>
            </a:r>
          </a:p>
          <a:p>
            <a:pPr algn="r" rtl="true">
              <a:lnSpc>
                <a:spcPts val="3183"/>
              </a:lnSpc>
              <a:spcBef>
                <a:spcPct val="0"/>
              </a:spcBef>
            </a:pPr>
            <a:r>
              <a:rPr lang="ar-EG" sz="2273">
                <a:solidFill>
                  <a:srgbClr val="000000"/>
                </a:solidFill>
                <a:latin typeface="Montaser Arabic"/>
                <a:ea typeface="Montaser Arabic"/>
                <a:cs typeface="Montaser Arabic"/>
                <a:sym typeface="Montaser Arabic"/>
                <a:rtl val="true"/>
              </a:rPr>
              <a:t>· الشركه مهتمه بمجال المقاولات</a:t>
            </a:r>
          </a:p>
          <a:p>
            <a:pPr algn="r" rtl="true">
              <a:lnSpc>
                <a:spcPts val="3183"/>
              </a:lnSpc>
              <a:spcBef>
                <a:spcPct val="0"/>
              </a:spcBef>
            </a:pPr>
            <a:r>
              <a:rPr lang="ar-EG" sz="2273">
                <a:solidFill>
                  <a:srgbClr val="000000"/>
                </a:solidFill>
                <a:latin typeface="Montaser Arabic"/>
                <a:ea typeface="Montaser Arabic"/>
                <a:cs typeface="Montaser Arabic"/>
                <a:sym typeface="Montaser Arabic"/>
                <a:rtl val="true"/>
              </a:rPr>
              <a:t>· واداره خدمه العملاء </a:t>
            </a:r>
          </a:p>
          <a:p>
            <a:pPr algn="r" rtl="true">
              <a:lnSpc>
                <a:spcPts val="3183"/>
              </a:lnSpc>
              <a:spcBef>
                <a:spcPct val="0"/>
              </a:spcBef>
            </a:pPr>
            <a:r>
              <a:rPr lang="ar-EG" sz="2273">
                <a:solidFill>
                  <a:srgbClr val="000000"/>
                </a:solidFill>
                <a:latin typeface="Montaser Arabic"/>
                <a:ea typeface="Montaser Arabic"/>
                <a:cs typeface="Montaser Arabic"/>
                <a:sym typeface="Montaser Arabic"/>
                <a:rtl val="true"/>
              </a:rPr>
              <a:t>· اداره العقود </a:t>
            </a:r>
          </a:p>
          <a:p>
            <a:pPr algn="r" rtl="true">
              <a:lnSpc>
                <a:spcPts val="3183"/>
              </a:lnSpc>
              <a:spcBef>
                <a:spcPct val="0"/>
              </a:spcBef>
            </a:pPr>
            <a:r>
              <a:rPr lang="ar-EG" sz="2273">
                <a:solidFill>
                  <a:srgbClr val="000000"/>
                </a:solidFill>
                <a:latin typeface="Montaser Arabic"/>
                <a:ea typeface="Montaser Arabic"/>
                <a:cs typeface="Montaser Arabic"/>
                <a:sym typeface="Montaser Arabic"/>
                <a:rtl val="true"/>
              </a:rPr>
              <a:t>· اداره الحسابات </a:t>
            </a:r>
          </a:p>
          <a:p>
            <a:pPr algn="r" rtl="true">
              <a:lnSpc>
                <a:spcPts val="3183"/>
              </a:lnSpc>
              <a:spcBef>
                <a:spcPct val="0"/>
              </a:spcBef>
            </a:pPr>
            <a:r>
              <a:rPr lang="ar-EG" sz="2273">
                <a:solidFill>
                  <a:srgbClr val="000000"/>
                </a:solidFill>
                <a:latin typeface="Montaser Arabic"/>
                <a:ea typeface="Montaser Arabic"/>
                <a:cs typeface="Montaser Arabic"/>
                <a:sym typeface="Montaser Arabic"/>
                <a:rtl val="true"/>
              </a:rPr>
              <a:t>· الاداره الهندسيه</a:t>
            </a:r>
          </a:p>
          <a:p>
            <a:pPr algn="r" rtl="true">
              <a:lnSpc>
                <a:spcPts val="3183"/>
              </a:lnSpc>
              <a:spcBef>
                <a:spcPct val="0"/>
              </a:spcBef>
            </a:pPr>
            <a:r>
              <a:rPr lang="ar-EG" b="true" sz="2273">
                <a:solidFill>
                  <a:srgbClr val="000000"/>
                </a:solidFill>
                <a:latin typeface="Montaser Arabic Bold"/>
                <a:ea typeface="Montaser Arabic Bold"/>
                <a:cs typeface="Montaser Arabic Bold"/>
                <a:sym typeface="Montaser Arabic Bold"/>
                <a:rtl val="true"/>
              </a:rPr>
              <a:t>مميزات البرنامج</a:t>
            </a:r>
          </a:p>
          <a:p>
            <a:pPr algn="r" rtl="true">
              <a:lnSpc>
                <a:spcPts val="3183"/>
              </a:lnSpc>
              <a:spcBef>
                <a:spcPct val="0"/>
              </a:spcBef>
            </a:pPr>
            <a:r>
              <a:rPr lang="en-US" sz="2273">
                <a:solidFill>
                  <a:srgbClr val="000000"/>
                </a:solidFill>
                <a:latin typeface="Montaser Arabic"/>
                <a:ea typeface="Montaser Arabic"/>
                <a:cs typeface="Montaser Arabic"/>
                <a:sym typeface="Montaser Arabic"/>
              </a:rPr>
              <a:t>1</a:t>
            </a:r>
            <a:r>
              <a:rPr lang="ar-EG" sz="2273">
                <a:solidFill>
                  <a:srgbClr val="000000"/>
                </a:solidFill>
                <a:latin typeface="Montaser Arabic"/>
                <a:ea typeface="Montaser Arabic"/>
                <a:cs typeface="Montaser Arabic"/>
                <a:sym typeface="Montaser Arabic"/>
                <a:rtl val="true"/>
              </a:rPr>
              <a:t>. تحليل الاعمال</a:t>
            </a:r>
          </a:p>
          <a:p>
            <a:pPr algn="r" rtl="true">
              <a:lnSpc>
                <a:spcPts val="3183"/>
              </a:lnSpc>
              <a:spcBef>
                <a:spcPct val="0"/>
              </a:spcBef>
            </a:pPr>
            <a:r>
              <a:rPr lang="en-US" sz="2273">
                <a:solidFill>
                  <a:srgbClr val="000000"/>
                </a:solidFill>
                <a:latin typeface="Montaser Arabic"/>
                <a:ea typeface="Montaser Arabic"/>
                <a:cs typeface="Montaser Arabic"/>
                <a:sym typeface="Montaser Arabic"/>
              </a:rPr>
              <a:t>2</a:t>
            </a:r>
            <a:r>
              <a:rPr lang="ar-EG" sz="2273">
                <a:solidFill>
                  <a:srgbClr val="000000"/>
                </a:solidFill>
                <a:latin typeface="Montaser Arabic"/>
                <a:ea typeface="Montaser Arabic"/>
                <a:cs typeface="Montaser Arabic"/>
                <a:sym typeface="Montaser Arabic"/>
                <a:rtl val="true"/>
              </a:rPr>
              <a:t>. تخصيص يقوم خبراء البرنامج وتكوينه بما يتماشي مع سير العمل </a:t>
            </a:r>
          </a:p>
          <a:p>
            <a:pPr algn="r" rtl="true">
              <a:lnSpc>
                <a:spcPts val="3183"/>
              </a:lnSpc>
              <a:spcBef>
                <a:spcPct val="0"/>
              </a:spcBef>
            </a:pPr>
            <a:r>
              <a:rPr lang="en-US" sz="2273">
                <a:solidFill>
                  <a:srgbClr val="000000"/>
                </a:solidFill>
                <a:latin typeface="Montaser Arabic"/>
                <a:ea typeface="Montaser Arabic"/>
                <a:cs typeface="Montaser Arabic"/>
                <a:sym typeface="Montaser Arabic"/>
              </a:rPr>
              <a:t>3</a:t>
            </a:r>
            <a:r>
              <a:rPr lang="ar-EG" sz="2273">
                <a:solidFill>
                  <a:srgbClr val="000000"/>
                </a:solidFill>
                <a:latin typeface="Montaser Arabic"/>
                <a:ea typeface="Montaser Arabic"/>
                <a:cs typeface="Montaser Arabic"/>
                <a:sym typeface="Montaser Arabic"/>
                <a:rtl val="true"/>
              </a:rPr>
              <a:t>. تمرين وتوفير تدريب مناسب للمستخدمين </a:t>
            </a:r>
          </a:p>
          <a:p>
            <a:pPr algn="r" rtl="true">
              <a:lnSpc>
                <a:spcPts val="3183"/>
              </a:lnSpc>
              <a:spcBef>
                <a:spcPct val="0"/>
              </a:spcBef>
            </a:pPr>
            <a:r>
              <a:rPr lang="en-US" sz="2273">
                <a:solidFill>
                  <a:srgbClr val="000000"/>
                </a:solidFill>
                <a:latin typeface="Montaser Arabic"/>
                <a:ea typeface="Montaser Arabic"/>
                <a:cs typeface="Montaser Arabic"/>
                <a:sym typeface="Montaser Arabic"/>
              </a:rPr>
              <a:t>4</a:t>
            </a:r>
            <a:r>
              <a:rPr lang="ar-EG" sz="2273">
                <a:solidFill>
                  <a:srgbClr val="000000"/>
                </a:solidFill>
                <a:latin typeface="Montaser Arabic"/>
                <a:ea typeface="Montaser Arabic"/>
                <a:cs typeface="Montaser Arabic"/>
                <a:sym typeface="Montaser Arabic"/>
                <a:rtl val="true"/>
              </a:rPr>
              <a:t>. التشغيل والدعم</a:t>
            </a:r>
          </a:p>
          <a:p>
            <a:pPr algn="r" rtl="true">
              <a:lnSpc>
                <a:spcPts val="3183"/>
              </a:lnSpc>
              <a:spcBef>
                <a:spcPct val="0"/>
              </a:spcBef>
            </a:pPr>
            <a:r>
              <a:rPr lang="ar-EG" sz="2273">
                <a:solidFill>
                  <a:srgbClr val="000000"/>
                </a:solidFill>
                <a:latin typeface="Montaser Arabic"/>
                <a:ea typeface="Montaser Arabic"/>
                <a:cs typeface="Montaser Arabic"/>
                <a:sym typeface="Montaser Arabic"/>
                <a:rtl val="true"/>
              </a:rPr>
              <a:t> </a:t>
            </a:r>
          </a:p>
          <a:p>
            <a:pPr algn="r" rtl="true">
              <a:lnSpc>
                <a:spcPts val="3183"/>
              </a:lnSpc>
              <a:spcBef>
                <a:spcPct val="0"/>
              </a:spcBef>
            </a:pPr>
            <a:r>
              <a:rPr lang="ar-EG" sz="2273">
                <a:solidFill>
                  <a:srgbClr val="000000"/>
                </a:solidFill>
                <a:latin typeface="Montaser Arabic"/>
                <a:ea typeface="Montaser Arabic"/>
                <a:cs typeface="Montaser Arabic"/>
                <a:sym typeface="Montaser Arabic"/>
                <a:rtl val="true"/>
              </a:rPr>
              <a:t>المحتوي بتاعهم عباره عن فديوهات وبوست عادي</a:t>
            </a:r>
          </a:p>
          <a:p>
            <a:pPr algn="r" rtl="true">
              <a:lnSpc>
                <a:spcPts val="3183"/>
              </a:lnSpc>
              <a:spcBef>
                <a:spcPct val="0"/>
              </a:spcBef>
            </a:pPr>
            <a:r>
              <a:rPr lang="ar-EG" sz="2273">
                <a:solidFill>
                  <a:srgbClr val="000000"/>
                </a:solidFill>
                <a:latin typeface="Montaser Arabic"/>
                <a:ea typeface="Montaser Arabic"/>
                <a:cs typeface="Montaser Arabic"/>
                <a:sym typeface="Montaser Arabic"/>
                <a:rtl val="true"/>
              </a:rPr>
              <a:t>المميز في الشركه انهم بياخدوا فيدباك من العميل علي هيئه فيديو</a:t>
            </a:r>
          </a:p>
          <a:p>
            <a:pPr algn="r" rtl="true">
              <a:lnSpc>
                <a:spcPts val="3183"/>
              </a:lnSpc>
              <a:spcBef>
                <a:spcPct val="0"/>
              </a:spcBef>
            </a:pPr>
            <a:r>
              <a:rPr lang="ar-EG" sz="2273">
                <a:solidFill>
                  <a:srgbClr val="000000"/>
                </a:solidFill>
                <a:latin typeface="Montaser Arabic"/>
                <a:ea typeface="Montaser Arabic"/>
                <a:cs typeface="Montaser Arabic"/>
                <a:sym typeface="Montaser Arabic"/>
                <a:rtl val="true"/>
              </a:rPr>
              <a:t>صفحه الفيس بوك بتاعتها</a:t>
            </a:r>
          </a:p>
          <a:p>
            <a:pPr algn="r" rtl="true">
              <a:lnSpc>
                <a:spcPts val="3183"/>
              </a:lnSpc>
              <a:spcBef>
                <a:spcPct val="0"/>
              </a:spcBef>
            </a:pPr>
            <a:r>
              <a:rPr lang="en-US" sz="2273">
                <a:solidFill>
                  <a:srgbClr val="000000"/>
                </a:solidFill>
                <a:latin typeface="Montaser Arabic"/>
                <a:ea typeface="Montaser Arabic"/>
                <a:cs typeface="Montaser Arabic"/>
                <a:sym typeface="Montaser Arabic"/>
              </a:rPr>
              <a:t>https://www.facebook.com/KamahTech?mibextid=ZbWKwL</a:t>
            </a:r>
          </a:p>
        </p:txBody>
      </p:sp>
      <p:sp>
        <p:nvSpPr>
          <p:cNvPr name="TextBox 13" id="13"/>
          <p:cNvSpPr txBox="true"/>
          <p:nvPr/>
        </p:nvSpPr>
        <p:spPr>
          <a:xfrm rot="0">
            <a:off x="13894735" y="981075"/>
            <a:ext cx="3050679" cy="447296"/>
          </a:xfrm>
          <a:prstGeom prst="rect">
            <a:avLst/>
          </a:prstGeom>
        </p:spPr>
        <p:txBody>
          <a:bodyPr anchor="t" rtlCol="false" tIns="0" lIns="0" bIns="0" rIns="0">
            <a:spAutoFit/>
          </a:bodyPr>
          <a:lstStyle/>
          <a:p>
            <a:pPr algn="ctr" rtl="true">
              <a:lnSpc>
                <a:spcPts val="3695"/>
              </a:lnSpc>
              <a:spcBef>
                <a:spcPct val="0"/>
              </a:spcBef>
            </a:pPr>
            <a:r>
              <a:rPr lang="ar-EG" b="true" sz="2639">
                <a:solidFill>
                  <a:srgbClr val="000000"/>
                </a:solidFill>
                <a:latin typeface="Montaser Arabic Bold"/>
                <a:ea typeface="Montaser Arabic Bold"/>
                <a:cs typeface="Montaser Arabic Bold"/>
                <a:sym typeface="Montaser Arabic Bold"/>
                <a:rtl val="true"/>
              </a:rPr>
              <a:t>شركه </a:t>
            </a:r>
            <a:r>
              <a:rPr lang="en-US" b="true" sz="2639">
                <a:solidFill>
                  <a:srgbClr val="000000"/>
                </a:solidFill>
                <a:latin typeface="Montaser Arabic Bold"/>
                <a:ea typeface="Montaser Arabic Bold"/>
                <a:cs typeface="Montaser Arabic Bold"/>
                <a:sym typeface="Montaser Arabic Bold"/>
              </a:rPr>
              <a:t>hamah tech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633253" y="4931927"/>
            <a:ext cx="4398398" cy="4627879"/>
            <a:chOff x="0" y="0"/>
            <a:chExt cx="5842000" cy="6146800"/>
          </a:xfrm>
        </p:grpSpPr>
        <p:sp>
          <p:nvSpPr>
            <p:cNvPr name="Freeform 9" id="9"/>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2"/>
              <a:stretch>
                <a:fillRect l="-23194" t="0" r="-23194" b="0"/>
              </a:stretch>
            </a:blipFill>
          </p:spPr>
        </p:sp>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3"/>
              <a:stretch>
                <a:fillRect l="0" t="-286" r="0" b="-286"/>
              </a:stretch>
            </a:blipFill>
          </p:spPr>
        </p:sp>
      </p:grpSp>
      <p:sp>
        <p:nvSpPr>
          <p:cNvPr name="TextBox 11" id="11"/>
          <p:cNvSpPr txBox="true"/>
          <p:nvPr/>
        </p:nvSpPr>
        <p:spPr>
          <a:xfrm rot="0">
            <a:off x="6031651" y="522871"/>
            <a:ext cx="12256349" cy="8324214"/>
          </a:xfrm>
          <a:prstGeom prst="rect">
            <a:avLst/>
          </a:prstGeom>
        </p:spPr>
        <p:txBody>
          <a:bodyPr anchor="t" rtlCol="false" tIns="0" lIns="0" bIns="0" rIns="0">
            <a:spAutoFit/>
          </a:bodyPr>
          <a:lstStyle/>
          <a:p>
            <a:pPr algn="r" rtl="true">
              <a:lnSpc>
                <a:spcPts val="2660"/>
              </a:lnSpc>
            </a:pPr>
            <a:r>
              <a:rPr lang="ar-EG" b="true" sz="1900">
                <a:solidFill>
                  <a:srgbClr val="000000"/>
                </a:solidFill>
                <a:latin typeface="Montaser Arabic Bold"/>
                <a:ea typeface="Montaser Arabic Bold"/>
                <a:cs typeface="Montaser Arabic Bold"/>
                <a:sym typeface="Montaser Arabic Bold"/>
                <a:rtl val="true"/>
              </a:rPr>
              <a:t> شركه</a:t>
            </a:r>
            <a:r>
              <a:rPr lang="en-US" b="true" sz="1900">
                <a:solidFill>
                  <a:srgbClr val="000000"/>
                </a:solidFill>
                <a:latin typeface="Montaser Arabic Bold"/>
                <a:ea typeface="Montaser Arabic Bold"/>
                <a:cs typeface="Montaser Arabic Bold"/>
                <a:sym typeface="Montaser Arabic Bold"/>
              </a:rPr>
              <a:t>Ultimate solutions Egy</a:t>
            </a:r>
          </a:p>
          <a:p>
            <a:pPr algn="r" rtl="true">
              <a:lnSpc>
                <a:spcPts val="2660"/>
              </a:lnSpc>
            </a:pPr>
            <a:r>
              <a:rPr lang="ar-EG" sz="1900">
                <a:solidFill>
                  <a:srgbClr val="000000"/>
                </a:solidFill>
                <a:latin typeface="Montaser Arabic"/>
                <a:ea typeface="Montaser Arabic"/>
                <a:cs typeface="Montaser Arabic"/>
                <a:sym typeface="Montaser Arabic"/>
                <a:rtl val="true"/>
              </a:rPr>
              <a:t>الشركه بتقدم نظام </a:t>
            </a:r>
            <a:r>
              <a:rPr lang="en-US" sz="1900">
                <a:solidFill>
                  <a:srgbClr val="000000"/>
                </a:solidFill>
                <a:latin typeface="Montaser Arabic"/>
                <a:ea typeface="Montaser Arabic"/>
                <a:cs typeface="Montaser Arabic"/>
                <a:sym typeface="Montaser Arabic"/>
              </a:rPr>
              <a:t>erp</a:t>
            </a:r>
            <a:r>
              <a:rPr lang="ar-EG" sz="1900">
                <a:solidFill>
                  <a:srgbClr val="000000"/>
                </a:solidFill>
                <a:latin typeface="Montaser Arabic"/>
                <a:ea typeface="Montaser Arabic"/>
                <a:cs typeface="Montaser Arabic"/>
                <a:sym typeface="Montaser Arabic"/>
                <a:rtl val="true"/>
              </a:rPr>
              <a:t> من خلال التقسيط علي </a:t>
            </a:r>
            <a:r>
              <a:rPr lang="en-US" sz="1900">
                <a:solidFill>
                  <a:srgbClr val="000000"/>
                </a:solidFill>
                <a:latin typeface="Montaser Arabic"/>
                <a:ea typeface="Montaser Arabic"/>
                <a:cs typeface="Montaser Arabic"/>
                <a:sym typeface="Montaser Arabic"/>
              </a:rPr>
              <a:t>12</a:t>
            </a:r>
            <a:r>
              <a:rPr lang="ar-EG" sz="1900">
                <a:solidFill>
                  <a:srgbClr val="000000"/>
                </a:solidFill>
                <a:latin typeface="Montaser Arabic"/>
                <a:ea typeface="Montaser Arabic"/>
                <a:cs typeface="Montaser Arabic"/>
                <a:sym typeface="Montaser Arabic"/>
                <a:rtl val="true"/>
              </a:rPr>
              <a:t> شهر </a:t>
            </a:r>
          </a:p>
          <a:p>
            <a:pPr algn="r" rtl="true">
              <a:lnSpc>
                <a:spcPts val="2660"/>
              </a:lnSpc>
            </a:pPr>
            <a:r>
              <a:rPr lang="ar-EG" b="true" sz="1900">
                <a:solidFill>
                  <a:srgbClr val="000000"/>
                </a:solidFill>
                <a:latin typeface="Montaser Arabic Bold"/>
                <a:ea typeface="Montaser Arabic Bold"/>
                <a:cs typeface="Montaser Arabic Bold"/>
                <a:sym typeface="Montaser Arabic Bold"/>
                <a:rtl val="true"/>
              </a:rPr>
              <a:t>برامج</a:t>
            </a:r>
            <a:r>
              <a:rPr lang="ar-EG" sz="1900">
                <a:solidFill>
                  <a:srgbClr val="000000"/>
                </a:solidFill>
                <a:latin typeface="Montaser Arabic"/>
                <a:ea typeface="Montaser Arabic"/>
                <a:cs typeface="Montaser Arabic"/>
                <a:sym typeface="Montaser Arabic"/>
                <a:rtl val="true"/>
              </a:rPr>
              <a:t> </a:t>
            </a:r>
            <a:r>
              <a:rPr lang="ar-EG" b="true" sz="1900">
                <a:solidFill>
                  <a:srgbClr val="000000"/>
                </a:solidFill>
                <a:latin typeface="Montaser Arabic Bold"/>
                <a:ea typeface="Montaser Arabic Bold"/>
                <a:cs typeface="Montaser Arabic Bold"/>
                <a:sym typeface="Montaser Arabic Bold"/>
                <a:rtl val="true"/>
              </a:rPr>
              <a:t>الشركه</a:t>
            </a:r>
          </a:p>
          <a:p>
            <a:pPr algn="r" rtl="true">
              <a:lnSpc>
                <a:spcPts val="2660"/>
              </a:lnSpc>
            </a:pPr>
            <a:r>
              <a:rPr lang="ar-EG" b="true" sz="1900">
                <a:solidFill>
                  <a:srgbClr val="000000"/>
                </a:solidFill>
                <a:latin typeface="Montaser Arabic Bold"/>
                <a:ea typeface="Montaser Arabic Bold"/>
                <a:cs typeface="Montaser Arabic Bold"/>
                <a:sym typeface="Montaser Arabic Bold"/>
                <a:rtl val="true"/>
              </a:rPr>
              <a:t>اولا </a:t>
            </a:r>
            <a:r>
              <a:rPr lang="en-US" b="true" sz="1900">
                <a:solidFill>
                  <a:srgbClr val="000000"/>
                </a:solidFill>
                <a:latin typeface="Montaser Arabic Bold"/>
                <a:ea typeface="Montaser Arabic Bold"/>
                <a:cs typeface="Montaser Arabic Bold"/>
                <a:sym typeface="Montaser Arabic Bold"/>
              </a:rPr>
              <a:t>onyx erp solutions</a:t>
            </a:r>
          </a:p>
          <a:p>
            <a:pPr algn="r" rtl="true" marL="410218" indent="-205109" lvl="1">
              <a:lnSpc>
                <a:spcPts val="2660"/>
              </a:lnSpc>
              <a:buFont typeface="Arial"/>
              <a:buChar char="•"/>
            </a:pPr>
            <a:r>
              <a:rPr lang="ar-EG" sz="1900">
                <a:solidFill>
                  <a:srgbClr val="000000"/>
                </a:solidFill>
                <a:latin typeface="Montaser Arabic"/>
                <a:ea typeface="Montaser Arabic"/>
                <a:cs typeface="Montaser Arabic"/>
                <a:sym typeface="Montaser Arabic"/>
                <a:rtl val="true"/>
              </a:rPr>
              <a:t>يستوعب تعدد المنشات والفروع و تم تطويره بقاعده بيانات </a:t>
            </a:r>
            <a:r>
              <a:rPr lang="en-US" sz="1900">
                <a:solidFill>
                  <a:srgbClr val="000000"/>
                </a:solidFill>
                <a:latin typeface="Montaser Arabic"/>
                <a:ea typeface="Montaser Arabic"/>
                <a:cs typeface="Montaser Arabic"/>
                <a:sym typeface="Montaser Arabic"/>
              </a:rPr>
              <a:t>oracle</a:t>
            </a:r>
            <a:r>
              <a:rPr lang="ar-EG" sz="1900">
                <a:solidFill>
                  <a:srgbClr val="000000"/>
                </a:solidFill>
                <a:latin typeface="Montaser Arabic"/>
                <a:ea typeface="Montaser Arabic"/>
                <a:cs typeface="Montaser Arabic"/>
                <a:sym typeface="Montaser Arabic"/>
                <a:rtl val="true"/>
              </a:rPr>
              <a:t> متعدده اللغات</a:t>
            </a:r>
          </a:p>
          <a:p>
            <a:pPr algn="r" rtl="true" marL="410218" indent="-205109" lvl="1">
              <a:lnSpc>
                <a:spcPts val="2660"/>
              </a:lnSpc>
              <a:buFont typeface="Arial"/>
              <a:buChar char="•"/>
            </a:pPr>
            <a:r>
              <a:rPr lang="ar-EG" sz="1900">
                <a:solidFill>
                  <a:srgbClr val="000000"/>
                </a:solidFill>
                <a:latin typeface="Montaser Arabic"/>
                <a:ea typeface="Montaser Arabic"/>
                <a:cs typeface="Montaser Arabic"/>
                <a:sym typeface="Montaser Arabic"/>
                <a:rtl val="true"/>
              </a:rPr>
              <a:t>يحتوي علي مجموعه متنوعه من انظمه المعالجه الاليه ويحصل العملاء </a:t>
            </a:r>
            <a:r>
              <a:rPr lang="en-US" sz="1900">
                <a:solidFill>
                  <a:srgbClr val="000000"/>
                </a:solidFill>
                <a:latin typeface="Montaser Arabic"/>
                <a:ea typeface="Montaser Arabic"/>
                <a:cs typeface="Montaser Arabic"/>
                <a:sym typeface="Montaser Arabic"/>
              </a:rPr>
              <a:t>onyx erp</a:t>
            </a:r>
            <a:r>
              <a:rPr lang="ar-EG" sz="1900">
                <a:solidFill>
                  <a:srgbClr val="000000"/>
                </a:solidFill>
                <a:latin typeface="Montaser Arabic"/>
                <a:ea typeface="Montaser Arabic"/>
                <a:cs typeface="Montaser Arabic"/>
                <a:sym typeface="Montaser Arabic"/>
                <a:rtl val="true"/>
              </a:rPr>
              <a:t> علي الترخيص التفعيل المتكامل للحصول علي تطويرات مستمره</a:t>
            </a:r>
          </a:p>
          <a:p>
            <a:pPr algn="r" rtl="true">
              <a:lnSpc>
                <a:spcPts val="2660"/>
              </a:lnSpc>
            </a:pPr>
            <a:r>
              <a:rPr lang="ar-EG" sz="1900">
                <a:solidFill>
                  <a:srgbClr val="000000"/>
                </a:solidFill>
                <a:latin typeface="Montaser Arabic"/>
                <a:ea typeface="Montaser Arabic"/>
                <a:cs typeface="Montaser Arabic"/>
                <a:sym typeface="Montaser Arabic"/>
                <a:rtl val="true"/>
              </a:rPr>
              <a:t>ث</a:t>
            </a:r>
            <a:r>
              <a:rPr lang="ar-EG" b="true" sz="1900">
                <a:solidFill>
                  <a:srgbClr val="000000"/>
                </a:solidFill>
                <a:latin typeface="Montaser Arabic Bold"/>
                <a:ea typeface="Montaser Arabic Bold"/>
                <a:cs typeface="Montaser Arabic Bold"/>
                <a:sym typeface="Montaser Arabic Bold"/>
                <a:rtl val="true"/>
              </a:rPr>
              <a:t>انيا برنامج متكامل بلاس </a:t>
            </a:r>
            <a:r>
              <a:rPr lang="en-US" b="true" sz="1900">
                <a:solidFill>
                  <a:srgbClr val="000000"/>
                </a:solidFill>
                <a:latin typeface="Montaser Arabic Bold"/>
                <a:ea typeface="Montaser Arabic Bold"/>
                <a:cs typeface="Montaser Arabic Bold"/>
                <a:sym typeface="Montaser Arabic Bold"/>
              </a:rPr>
              <a:t>ERP</a:t>
            </a:r>
          </a:p>
          <a:p>
            <a:pPr algn="r" rtl="true" marL="410218" indent="-205109" lvl="1">
              <a:lnSpc>
                <a:spcPts val="2660"/>
              </a:lnSpc>
              <a:buFont typeface="Arial"/>
              <a:buChar char="•"/>
            </a:pPr>
            <a:r>
              <a:rPr lang="ar-EG" sz="1900">
                <a:solidFill>
                  <a:srgbClr val="000000"/>
                </a:solidFill>
                <a:latin typeface="Montaser Arabic"/>
                <a:ea typeface="Montaser Arabic"/>
                <a:cs typeface="Montaser Arabic"/>
                <a:sym typeface="Montaser Arabic"/>
                <a:rtl val="true"/>
              </a:rPr>
              <a:t>مطور بقاعده بيانات </a:t>
            </a:r>
            <a:r>
              <a:rPr lang="en-US" sz="1900">
                <a:solidFill>
                  <a:srgbClr val="000000"/>
                </a:solidFill>
                <a:latin typeface="Montaser Arabic"/>
                <a:ea typeface="Montaser Arabic"/>
                <a:cs typeface="Montaser Arabic"/>
                <a:sym typeface="Montaser Arabic"/>
              </a:rPr>
              <a:t>My sql server</a:t>
            </a:r>
            <a:r>
              <a:rPr lang="ar-EG" sz="1900">
                <a:solidFill>
                  <a:srgbClr val="000000"/>
                </a:solidFill>
                <a:latin typeface="Montaser Arabic"/>
                <a:ea typeface="Montaser Arabic"/>
                <a:cs typeface="Montaser Arabic"/>
                <a:sym typeface="Montaser Arabic"/>
                <a:rtl val="true"/>
              </a:rPr>
              <a:t> كما يستوعب توسع النشاط بمرونه ومرونه في ربط الحساب وسرعه متكامله في التاثير نتائجه ومرونه اعدادته </a:t>
            </a:r>
          </a:p>
          <a:p>
            <a:pPr algn="r" rtl="true" marL="410218" indent="-205109" lvl="1">
              <a:lnSpc>
                <a:spcPts val="2660"/>
              </a:lnSpc>
              <a:buFont typeface="Arial"/>
              <a:buChar char="•"/>
            </a:pPr>
            <a:r>
              <a:rPr lang="ar-EG" sz="1900">
                <a:solidFill>
                  <a:srgbClr val="000000"/>
                </a:solidFill>
                <a:latin typeface="Montaser Arabic"/>
                <a:ea typeface="Montaser Arabic"/>
                <a:cs typeface="Montaser Arabic"/>
                <a:sym typeface="Montaser Arabic"/>
                <a:rtl val="true"/>
              </a:rPr>
              <a:t>خدمات بعد البيع. يستخدم العميل تطبيق </a:t>
            </a:r>
            <a:r>
              <a:rPr lang="en-US" sz="1900">
                <a:solidFill>
                  <a:srgbClr val="000000"/>
                </a:solidFill>
                <a:latin typeface="Montaser Arabic"/>
                <a:ea typeface="Montaser Arabic"/>
                <a:cs typeface="Montaser Arabic"/>
                <a:sym typeface="Montaser Arabic"/>
              </a:rPr>
              <a:t>crm mobile</a:t>
            </a:r>
            <a:r>
              <a:rPr lang="ar-EG" sz="1900">
                <a:solidFill>
                  <a:srgbClr val="000000"/>
                </a:solidFill>
                <a:latin typeface="Montaser Arabic"/>
                <a:ea typeface="Montaser Arabic"/>
                <a:cs typeface="Montaser Arabic"/>
                <a:sym typeface="Montaser Arabic"/>
                <a:rtl val="true"/>
              </a:rPr>
              <a:t> لطلب خدمات الدعم الفني وتقديم للعميل خدمه مجانيه </a:t>
            </a:r>
            <a:r>
              <a:rPr lang="en-US" sz="1900">
                <a:solidFill>
                  <a:srgbClr val="000000"/>
                </a:solidFill>
                <a:latin typeface="Montaser Arabic"/>
                <a:ea typeface="Montaser Arabic"/>
                <a:cs typeface="Montaser Arabic"/>
                <a:sym typeface="Montaser Arabic"/>
              </a:rPr>
              <a:t>online</a:t>
            </a:r>
            <a:r>
              <a:rPr lang="ar-EG" sz="1900">
                <a:solidFill>
                  <a:srgbClr val="000000"/>
                </a:solidFill>
                <a:latin typeface="Montaser Arabic"/>
                <a:ea typeface="Montaser Arabic"/>
                <a:cs typeface="Montaser Arabic"/>
                <a:sym typeface="Montaser Arabic"/>
                <a:rtl val="true"/>
              </a:rPr>
              <a:t> لمده عام</a:t>
            </a:r>
          </a:p>
          <a:p>
            <a:pPr algn="r" rtl="true">
              <a:lnSpc>
                <a:spcPts val="2660"/>
              </a:lnSpc>
            </a:pPr>
            <a:r>
              <a:rPr lang="ar-EG" sz="1900">
                <a:solidFill>
                  <a:srgbClr val="000000"/>
                </a:solidFill>
                <a:latin typeface="Montaser Arabic"/>
                <a:ea typeface="Montaser Arabic"/>
                <a:cs typeface="Montaser Arabic"/>
                <a:sym typeface="Montaser Arabic"/>
                <a:rtl val="true"/>
              </a:rPr>
              <a:t>ث</a:t>
            </a:r>
            <a:r>
              <a:rPr lang="ar-EG" b="true" sz="1900">
                <a:solidFill>
                  <a:srgbClr val="000000"/>
                </a:solidFill>
                <a:latin typeface="Montaser Arabic Bold"/>
                <a:ea typeface="Montaser Arabic Bold"/>
                <a:cs typeface="Montaser Arabic Bold"/>
                <a:sym typeface="Montaser Arabic Bold"/>
                <a:rtl val="true"/>
              </a:rPr>
              <a:t>الثا.برنامج نظام اداره المطاعم </a:t>
            </a:r>
            <a:r>
              <a:rPr lang="en-US" b="true" sz="1900">
                <a:solidFill>
                  <a:srgbClr val="000000"/>
                </a:solidFill>
                <a:latin typeface="Montaser Arabic Bold"/>
                <a:ea typeface="Montaser Arabic Bold"/>
                <a:cs typeface="Montaser Arabic Bold"/>
                <a:sym typeface="Montaser Arabic Bold"/>
              </a:rPr>
              <a:t>FERP</a:t>
            </a:r>
          </a:p>
          <a:p>
            <a:pPr algn="r" rtl="true" marL="410218" indent="-205109" lvl="1">
              <a:lnSpc>
                <a:spcPts val="2660"/>
              </a:lnSpc>
              <a:buFont typeface="Arial"/>
              <a:buChar char="•"/>
            </a:pPr>
            <a:r>
              <a:rPr lang="ar-EG" sz="1900">
                <a:solidFill>
                  <a:srgbClr val="000000"/>
                </a:solidFill>
                <a:latin typeface="Montaser Arabic"/>
                <a:ea typeface="Montaser Arabic"/>
                <a:cs typeface="Montaser Arabic"/>
                <a:sym typeface="Montaser Arabic"/>
                <a:rtl val="true"/>
              </a:rPr>
              <a:t>مصمم بتقنيه الويب وقاعده بيانات </a:t>
            </a:r>
            <a:r>
              <a:rPr lang="en-US" sz="1900">
                <a:solidFill>
                  <a:srgbClr val="000000"/>
                </a:solidFill>
                <a:latin typeface="Montaser Arabic"/>
                <a:ea typeface="Montaser Arabic"/>
                <a:cs typeface="Montaser Arabic"/>
                <a:sym typeface="Montaser Arabic"/>
              </a:rPr>
              <a:t>SQL SERVER</a:t>
            </a:r>
          </a:p>
          <a:p>
            <a:pPr algn="r" rtl="true" marL="410218" indent="-205109" lvl="1">
              <a:lnSpc>
                <a:spcPts val="2660"/>
              </a:lnSpc>
              <a:buFont typeface="Arial"/>
              <a:buChar char="•"/>
            </a:pPr>
            <a:r>
              <a:rPr lang="ar-EG" sz="1900">
                <a:solidFill>
                  <a:srgbClr val="000000"/>
                </a:solidFill>
                <a:latin typeface="Montaser Arabic"/>
                <a:ea typeface="Montaser Arabic"/>
                <a:cs typeface="Montaser Arabic"/>
                <a:sym typeface="Montaser Arabic"/>
                <a:rtl val="true"/>
              </a:rPr>
              <a:t>مدعوم بالموبايل ابلاكيشن خاص بالديليفري ويقدم تقارير اداريه وماليه ومزامنه بين الفروع و المركز الرئيسي كما يستوعب النظام عمليات مهمه مثل عمليات الضيافه العملاء وتحضير الطلبات و عمليات الاحنياجات ونشر تحضير الوجبات واثبات الايرادات والصرف وتقديم القوائم الماليه</a:t>
            </a:r>
          </a:p>
          <a:p>
            <a:pPr algn="r" rtl="true">
              <a:lnSpc>
                <a:spcPts val="2660"/>
              </a:lnSpc>
            </a:pPr>
            <a:r>
              <a:rPr lang="ar-EG" sz="1900">
                <a:solidFill>
                  <a:srgbClr val="000000"/>
                </a:solidFill>
                <a:latin typeface="Montaser Arabic"/>
                <a:ea typeface="Montaser Arabic"/>
                <a:cs typeface="Montaser Arabic"/>
                <a:sym typeface="Montaser Arabic"/>
                <a:rtl val="true"/>
              </a:rPr>
              <a:t>ر</a:t>
            </a:r>
            <a:r>
              <a:rPr lang="ar-EG" b="true" sz="1900">
                <a:solidFill>
                  <a:srgbClr val="000000"/>
                </a:solidFill>
                <a:latin typeface="Montaser Arabic Bold"/>
                <a:ea typeface="Montaser Arabic Bold"/>
                <a:cs typeface="Montaser Arabic Bold"/>
                <a:sym typeface="Montaser Arabic Bold"/>
                <a:rtl val="true"/>
              </a:rPr>
              <a:t>ابعا. برنامج نظام اداره الفنادق </a:t>
            </a:r>
            <a:r>
              <a:rPr lang="en-US" b="true" sz="1900">
                <a:solidFill>
                  <a:srgbClr val="000000"/>
                </a:solidFill>
                <a:latin typeface="Montaser Arabic Bold"/>
                <a:ea typeface="Montaser Arabic Bold"/>
                <a:cs typeface="Montaser Arabic Bold"/>
                <a:sym typeface="Montaser Arabic Bold"/>
              </a:rPr>
              <a:t>OTEL PREMIO</a:t>
            </a:r>
          </a:p>
          <a:p>
            <a:pPr algn="r" rtl="true" marL="410218" indent="-205109" lvl="1">
              <a:lnSpc>
                <a:spcPts val="2660"/>
              </a:lnSpc>
              <a:buFont typeface="Arial"/>
              <a:buChar char="•"/>
            </a:pPr>
            <a:r>
              <a:rPr lang="ar-EG" sz="1900">
                <a:solidFill>
                  <a:srgbClr val="000000"/>
                </a:solidFill>
                <a:latin typeface="Montaser Arabic"/>
                <a:ea typeface="Montaser Arabic"/>
                <a:cs typeface="Montaser Arabic"/>
                <a:sym typeface="Montaser Arabic"/>
                <a:rtl val="true"/>
              </a:rPr>
              <a:t>متوفر باربع لغات كما انه متعدد طرق الحجز عبر الحجز الشخصي او الوكاله او الشركات و يستخدم كود السعر </a:t>
            </a:r>
            <a:r>
              <a:rPr lang="en-US" sz="1900">
                <a:solidFill>
                  <a:srgbClr val="000000"/>
                </a:solidFill>
                <a:latin typeface="Montaser Arabic"/>
                <a:ea typeface="Montaser Arabic"/>
                <a:cs typeface="Montaser Arabic"/>
                <a:sym typeface="Montaser Arabic"/>
              </a:rPr>
              <a:t>Rate code</a:t>
            </a:r>
            <a:r>
              <a:rPr lang="ar-EG" sz="1900">
                <a:solidFill>
                  <a:srgbClr val="000000"/>
                </a:solidFill>
                <a:latin typeface="Montaser Arabic"/>
                <a:ea typeface="Montaser Arabic"/>
                <a:cs typeface="Montaser Arabic"/>
                <a:sym typeface="Montaser Arabic"/>
                <a:rtl val="true"/>
              </a:rPr>
              <a:t> للانواع المتاحه من الغرف </a:t>
            </a:r>
            <a:r>
              <a:rPr lang="en-US" sz="1900">
                <a:solidFill>
                  <a:srgbClr val="000000"/>
                </a:solidFill>
                <a:latin typeface="Montaser Arabic"/>
                <a:ea typeface="Montaser Arabic"/>
                <a:cs typeface="Montaser Arabic"/>
                <a:sym typeface="Montaser Arabic"/>
              </a:rPr>
              <a:t>Available phsical rooms</a:t>
            </a:r>
            <a:r>
              <a:rPr lang="ar-EG" sz="1900">
                <a:solidFill>
                  <a:srgbClr val="000000"/>
                </a:solidFill>
                <a:latin typeface="Montaser Arabic"/>
                <a:ea typeface="Montaser Arabic"/>
                <a:cs typeface="Montaser Arabic"/>
                <a:sym typeface="Montaser Arabic"/>
                <a:rtl val="true"/>
              </a:rPr>
              <a:t> والذى يحتوي الضرائب التي يتم اعدادها وفق دوله الفندق وحفظ وارشفه معلومات واداره مهام </a:t>
            </a:r>
            <a:r>
              <a:rPr lang="en-US" sz="1900">
                <a:solidFill>
                  <a:srgbClr val="000000"/>
                </a:solidFill>
                <a:latin typeface="Montaser Arabic"/>
                <a:ea typeface="Montaser Arabic"/>
                <a:cs typeface="Montaser Arabic"/>
                <a:sym typeface="Montaser Arabic"/>
              </a:rPr>
              <a:t>Houes keeping</a:t>
            </a:r>
            <a:r>
              <a:rPr lang="ar-EG" sz="1900">
                <a:solidFill>
                  <a:srgbClr val="000000"/>
                </a:solidFill>
                <a:latin typeface="Montaser Arabic"/>
                <a:ea typeface="Montaser Arabic"/>
                <a:cs typeface="Montaser Arabic"/>
                <a:sym typeface="Montaser Arabic"/>
                <a:rtl val="true"/>
              </a:rPr>
              <a:t> والارتباط بتجهيزات الفندق والتكامل معها </a:t>
            </a:r>
          </a:p>
          <a:p>
            <a:pPr algn="r" rtl="true">
              <a:lnSpc>
                <a:spcPts val="2660"/>
              </a:lnSpc>
            </a:pPr>
            <a:r>
              <a:rPr lang="ar-EG" sz="1900">
                <a:solidFill>
                  <a:srgbClr val="000000"/>
                </a:solidFill>
                <a:latin typeface="Montaser Arabic"/>
                <a:ea typeface="Montaser Arabic"/>
                <a:cs typeface="Montaser Arabic"/>
                <a:sym typeface="Montaser Arabic"/>
                <a:rtl val="true"/>
              </a:rPr>
              <a:t> ا</a:t>
            </a:r>
            <a:r>
              <a:rPr lang="ar-EG" b="true" sz="1900">
                <a:solidFill>
                  <a:srgbClr val="000000"/>
                </a:solidFill>
                <a:latin typeface="Montaser Arabic Bold"/>
                <a:ea typeface="Montaser Arabic Bold"/>
                <a:cs typeface="Montaser Arabic Bold"/>
                <a:sym typeface="Montaser Arabic Bold"/>
                <a:rtl val="true"/>
              </a:rPr>
              <a:t>لشركه موجوده علي</a:t>
            </a:r>
          </a:p>
          <a:p>
            <a:pPr algn="r" rtl="true">
              <a:lnSpc>
                <a:spcPts val="2660"/>
              </a:lnSpc>
            </a:pPr>
            <a:r>
              <a:rPr lang="ar-EG" sz="1900">
                <a:solidFill>
                  <a:srgbClr val="000000"/>
                </a:solidFill>
                <a:latin typeface="Montaser Arabic"/>
                <a:ea typeface="Montaser Arabic"/>
                <a:cs typeface="Montaser Arabic"/>
                <a:sym typeface="Montaser Arabic"/>
                <a:rtl val="true"/>
              </a:rPr>
              <a:t>الفيسبوك وانستجرام و لينكدان و يوتيوب </a:t>
            </a:r>
          </a:p>
          <a:p>
            <a:pPr algn="r" rtl="true">
              <a:lnSpc>
                <a:spcPts val="2660"/>
              </a:lnSpc>
            </a:pPr>
            <a:r>
              <a:rPr lang="en-US" sz="1900">
                <a:solidFill>
                  <a:srgbClr val="000000"/>
                </a:solidFill>
                <a:latin typeface="Montaser Arabic"/>
                <a:ea typeface="Montaser Arabic"/>
                <a:cs typeface="Montaser Arabic"/>
                <a:sym typeface="Montaser Arabic"/>
              </a:rPr>
              <a:t>https://www.ultimate-erp.com/contact-us</a:t>
            </a:r>
          </a:p>
          <a:p>
            <a:pPr algn="r" rtl="true">
              <a:lnSpc>
                <a:spcPts val="2660"/>
              </a:lnSpc>
            </a:pPr>
            <a:r>
              <a:rPr lang="ar-EG" sz="1900">
                <a:solidFill>
                  <a:srgbClr val="000000"/>
                </a:solidFill>
                <a:latin typeface="Montaser Arabic"/>
                <a:ea typeface="Montaser Arabic"/>
                <a:cs typeface="Montaser Arabic"/>
                <a:sym typeface="Montaser Arabic"/>
                <a:rtl val="true"/>
              </a:rPr>
              <a:t>ر</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213" y="-57314"/>
            <a:ext cx="2778718" cy="10565717"/>
            <a:chOff x="0" y="0"/>
            <a:chExt cx="731844" cy="2782740"/>
          </a:xfrm>
        </p:grpSpPr>
        <p:sp>
          <p:nvSpPr>
            <p:cNvPr name="Freeform 3" id="3"/>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000000"/>
            </a:solidFill>
          </p:spPr>
        </p:sp>
        <p:sp>
          <p:nvSpPr>
            <p:cNvPr name="TextBox 4" id="4"/>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059855" y="0"/>
            <a:ext cx="4049229" cy="10565717"/>
            <a:chOff x="0" y="0"/>
            <a:chExt cx="1066464" cy="2782740"/>
          </a:xfrm>
        </p:grpSpPr>
        <p:sp>
          <p:nvSpPr>
            <p:cNvPr name="Freeform 6" id="6"/>
            <p:cNvSpPr/>
            <p:nvPr/>
          </p:nvSpPr>
          <p:spPr>
            <a:xfrm flipH="false" flipV="false" rot="0">
              <a:off x="0" y="0"/>
              <a:ext cx="1066464" cy="2782740"/>
            </a:xfrm>
            <a:custGeom>
              <a:avLst/>
              <a:gdLst/>
              <a:ahLst/>
              <a:cxnLst/>
              <a:rect r="r" b="b" t="t" l="l"/>
              <a:pathLst>
                <a:path h="2782740" w="1066464">
                  <a:moveTo>
                    <a:pt x="0" y="0"/>
                  </a:moveTo>
                  <a:lnTo>
                    <a:pt x="1066464" y="0"/>
                  </a:lnTo>
                  <a:lnTo>
                    <a:pt x="1066464" y="2782740"/>
                  </a:lnTo>
                  <a:lnTo>
                    <a:pt x="0" y="2782740"/>
                  </a:lnTo>
                  <a:close/>
                </a:path>
              </a:pathLst>
            </a:custGeom>
            <a:solidFill>
              <a:srgbClr val="FFA500"/>
            </a:solidFill>
          </p:spPr>
        </p:sp>
        <p:sp>
          <p:nvSpPr>
            <p:cNvPr name="TextBox 7" id="7"/>
            <p:cNvSpPr txBox="true"/>
            <p:nvPr/>
          </p:nvSpPr>
          <p:spPr>
            <a:xfrm>
              <a:off x="0" y="-38100"/>
              <a:ext cx="1066464" cy="282084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950844" y="0"/>
            <a:ext cx="13337156" cy="5463184"/>
            <a:chOff x="0" y="0"/>
            <a:chExt cx="3512667" cy="1438863"/>
          </a:xfrm>
        </p:grpSpPr>
        <p:sp>
          <p:nvSpPr>
            <p:cNvPr name="Freeform 9" id="9"/>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10" id="10"/>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12" id="12"/>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true" rot="0">
            <a:off x="16126241" y="563696"/>
            <a:ext cx="1133059" cy="845546"/>
          </a:xfrm>
          <a:custGeom>
            <a:avLst/>
            <a:gdLst/>
            <a:ahLst/>
            <a:cxnLst/>
            <a:rect r="r" b="b" t="t" l="l"/>
            <a:pathLst>
              <a:path h="845546" w="1133059">
                <a:moveTo>
                  <a:pt x="0" y="845546"/>
                </a:moveTo>
                <a:lnTo>
                  <a:pt x="1133059" y="845546"/>
                </a:lnTo>
                <a:lnTo>
                  <a:pt x="1133059" y="0"/>
                </a:lnTo>
                <a:lnTo>
                  <a:pt x="0" y="0"/>
                </a:lnTo>
                <a:lnTo>
                  <a:pt x="0" y="845546"/>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7395235" y="1922390"/>
            <a:ext cx="9704503" cy="1153177"/>
          </a:xfrm>
          <a:prstGeom prst="rect">
            <a:avLst/>
          </a:prstGeom>
        </p:spPr>
        <p:txBody>
          <a:bodyPr anchor="t" rtlCol="false" tIns="0" lIns="0" bIns="0" rIns="0">
            <a:spAutoFit/>
          </a:bodyPr>
          <a:lstStyle/>
          <a:p>
            <a:pPr algn="r" rtl="true">
              <a:lnSpc>
                <a:spcPts val="9414"/>
              </a:lnSpc>
            </a:pPr>
            <a:r>
              <a:rPr lang="ar-EG" sz="6724">
                <a:solidFill>
                  <a:srgbClr val="000000"/>
                </a:solidFill>
                <a:latin typeface="Montaser Arabic"/>
                <a:ea typeface="Montaser Arabic"/>
                <a:cs typeface="Montaser Arabic"/>
                <a:sym typeface="Montaser Arabic"/>
                <a:rtl val="true"/>
              </a:rPr>
              <a:t>الخطوات المتبعة</a:t>
            </a:r>
          </a:p>
        </p:txBody>
      </p:sp>
      <p:sp>
        <p:nvSpPr>
          <p:cNvPr name="TextBox 16" id="16"/>
          <p:cNvSpPr txBox="true"/>
          <p:nvPr/>
        </p:nvSpPr>
        <p:spPr>
          <a:xfrm rot="0">
            <a:off x="9049276" y="3220945"/>
            <a:ext cx="5103079" cy="501121"/>
          </a:xfrm>
          <a:prstGeom prst="rect">
            <a:avLst/>
          </a:prstGeom>
        </p:spPr>
        <p:txBody>
          <a:bodyPr anchor="t" rtlCol="false" tIns="0" lIns="0" bIns="0" rIns="0">
            <a:spAutoFit/>
          </a:bodyPr>
          <a:lstStyle/>
          <a:p>
            <a:pPr algn="l">
              <a:lnSpc>
                <a:spcPts val="4196"/>
              </a:lnSpc>
            </a:pPr>
            <a:r>
              <a:rPr lang="en-US" sz="2997">
                <a:solidFill>
                  <a:srgbClr val="FFFFFF"/>
                </a:solidFill>
                <a:latin typeface="Montaser Arabic"/>
                <a:ea typeface="Montaser Arabic"/>
                <a:cs typeface="Montaser Arabic"/>
                <a:sym typeface="Montaser Arabic"/>
              </a:rPr>
              <a:t>Digital Marketing Agency</a:t>
            </a:r>
          </a:p>
        </p:txBody>
      </p:sp>
      <p:sp>
        <p:nvSpPr>
          <p:cNvPr name="TextBox 17" id="17"/>
          <p:cNvSpPr txBox="true"/>
          <p:nvPr/>
        </p:nvSpPr>
        <p:spPr>
          <a:xfrm rot="0">
            <a:off x="7740059" y="5869889"/>
            <a:ext cx="7758725" cy="3693425"/>
          </a:xfrm>
          <a:prstGeom prst="rect">
            <a:avLst/>
          </a:prstGeom>
        </p:spPr>
        <p:txBody>
          <a:bodyPr anchor="t" rtlCol="false" tIns="0" lIns="0" bIns="0" rIns="0">
            <a:spAutoFit/>
          </a:bodyPr>
          <a:lstStyle/>
          <a:p>
            <a:pPr algn="r" rtl="true" marL="560808" indent="-280404" lvl="1">
              <a:lnSpc>
                <a:spcPts val="4259"/>
              </a:lnSpc>
              <a:buFont typeface="Arial"/>
              <a:buChar char="•"/>
            </a:pPr>
            <a:r>
              <a:rPr lang="ar-EG" b="true" sz="2597" spc="67">
                <a:solidFill>
                  <a:srgbClr val="000000"/>
                </a:solidFill>
                <a:latin typeface="Montaser Arabic Bold"/>
                <a:ea typeface="Montaser Arabic Bold"/>
                <a:cs typeface="Montaser Arabic Bold"/>
                <a:sym typeface="Montaser Arabic Bold"/>
                <a:rtl val="true"/>
              </a:rPr>
              <a:t>تحليل السوق والجمهور المستهدف</a:t>
            </a:r>
          </a:p>
          <a:p>
            <a:pPr algn="r" rtl="true" marL="560808" indent="-280404" lvl="1">
              <a:lnSpc>
                <a:spcPts val="4259"/>
              </a:lnSpc>
              <a:buFont typeface="Arial"/>
              <a:buChar char="•"/>
            </a:pPr>
            <a:r>
              <a:rPr lang="ar-EG" b="true" sz="2597" spc="67">
                <a:solidFill>
                  <a:srgbClr val="000000"/>
                </a:solidFill>
                <a:latin typeface="Montaser Arabic Bold"/>
                <a:ea typeface="Montaser Arabic Bold"/>
                <a:cs typeface="Montaser Arabic Bold"/>
                <a:sym typeface="Montaser Arabic Bold"/>
                <a:rtl val="true"/>
              </a:rPr>
              <a:t>استراتيجية التسويق الرقمي</a:t>
            </a:r>
          </a:p>
          <a:p>
            <a:pPr algn="r" rtl="true" marL="560808" indent="-280404" lvl="1">
              <a:lnSpc>
                <a:spcPts val="4259"/>
              </a:lnSpc>
              <a:buFont typeface="Arial"/>
              <a:buChar char="•"/>
            </a:pPr>
            <a:r>
              <a:rPr lang="ar-EG" b="true" sz="2597" spc="67">
                <a:solidFill>
                  <a:srgbClr val="000000"/>
                </a:solidFill>
                <a:latin typeface="Montaser Arabic Bold"/>
                <a:ea typeface="Montaser Arabic Bold"/>
                <a:cs typeface="Montaser Arabic Bold"/>
                <a:sym typeface="Montaser Arabic Bold"/>
                <a:rtl val="true"/>
              </a:rPr>
              <a:t>انشاء ا</a:t>
            </a:r>
            <a:r>
              <a:rPr lang="ar-EG" b="true" sz="2597" spc="67">
                <a:solidFill>
                  <a:srgbClr val="000000"/>
                </a:solidFill>
                <a:latin typeface="Montaser Arabic Bold"/>
                <a:ea typeface="Montaser Arabic Bold"/>
                <a:cs typeface="Montaser Arabic Bold"/>
                <a:sym typeface="Montaser Arabic Bold"/>
                <a:rtl val="true"/>
              </a:rPr>
              <a:t>لمحتوي(</a:t>
            </a:r>
            <a:r>
              <a:rPr lang="en-US" b="true" sz="2597" spc="67">
                <a:solidFill>
                  <a:srgbClr val="000000"/>
                </a:solidFill>
                <a:latin typeface="Montaser Arabic Bold"/>
                <a:ea typeface="Montaser Arabic Bold"/>
                <a:cs typeface="Montaser Arabic Bold"/>
                <a:sym typeface="Montaser Arabic Bold"/>
              </a:rPr>
              <a:t>Content Creation</a:t>
            </a:r>
            <a:r>
              <a:rPr lang="ar-EG" b="true" sz="2597" spc="67">
                <a:solidFill>
                  <a:srgbClr val="000000"/>
                </a:solidFill>
                <a:latin typeface="Montaser Arabic Bold"/>
                <a:ea typeface="Montaser Arabic Bold"/>
                <a:cs typeface="Montaser Arabic Bold"/>
                <a:sym typeface="Montaser Arabic Bold"/>
                <a:rtl val="true"/>
              </a:rPr>
              <a:t>)</a:t>
            </a:r>
          </a:p>
          <a:p>
            <a:pPr algn="r" rtl="true" marL="560808" indent="-280404" lvl="1">
              <a:lnSpc>
                <a:spcPts val="4259"/>
              </a:lnSpc>
              <a:buFont typeface="Arial"/>
              <a:buChar char="•"/>
            </a:pPr>
            <a:r>
              <a:rPr lang="ar-EG" b="true" sz="2597" spc="67">
                <a:solidFill>
                  <a:srgbClr val="000000"/>
                </a:solidFill>
                <a:latin typeface="Montaser Arabic Bold"/>
                <a:ea typeface="Montaser Arabic Bold"/>
                <a:cs typeface="Montaser Arabic Bold"/>
                <a:sym typeface="Montaser Arabic Bold"/>
                <a:rtl val="true"/>
              </a:rPr>
              <a:t>ادارة الحمله(</a:t>
            </a:r>
            <a:r>
              <a:rPr lang="en-US" b="true" sz="2597" spc="67">
                <a:solidFill>
                  <a:srgbClr val="000000"/>
                </a:solidFill>
                <a:latin typeface="Montaser Arabic Bold"/>
                <a:ea typeface="Montaser Arabic Bold"/>
                <a:cs typeface="Montaser Arabic Bold"/>
                <a:sym typeface="Montaser Arabic Bold"/>
              </a:rPr>
              <a:t>Campaign Management</a:t>
            </a:r>
            <a:r>
              <a:rPr lang="ar-EG" b="true" sz="2597" spc="67">
                <a:solidFill>
                  <a:srgbClr val="000000"/>
                </a:solidFill>
                <a:latin typeface="Montaser Arabic Bold"/>
                <a:ea typeface="Montaser Arabic Bold"/>
                <a:cs typeface="Montaser Arabic Bold"/>
                <a:sym typeface="Montaser Arabic Bold"/>
                <a:rtl val="true"/>
              </a:rPr>
              <a:t> )</a:t>
            </a:r>
          </a:p>
          <a:p>
            <a:pPr algn="r" rtl="true" marL="560808" indent="-280404" lvl="1">
              <a:lnSpc>
                <a:spcPts val="4259"/>
              </a:lnSpc>
              <a:buFont typeface="Arial"/>
              <a:buChar char="•"/>
            </a:pPr>
            <a:r>
              <a:rPr lang="ar-EG" b="true" sz="2597" spc="67">
                <a:solidFill>
                  <a:srgbClr val="000000"/>
                </a:solidFill>
                <a:latin typeface="Montaser Arabic Bold"/>
                <a:ea typeface="Montaser Arabic Bold"/>
                <a:cs typeface="Montaser Arabic Bold"/>
                <a:sym typeface="Montaser Arabic Bold"/>
                <a:rtl val="true"/>
              </a:rPr>
              <a:t>تحليل البيانات وقياس الأداء (</a:t>
            </a:r>
            <a:r>
              <a:rPr lang="en-US" b="true" sz="2597" spc="67">
                <a:solidFill>
                  <a:srgbClr val="000000"/>
                </a:solidFill>
                <a:latin typeface="Montaser Arabic Bold"/>
                <a:ea typeface="Montaser Arabic Bold"/>
                <a:cs typeface="Montaser Arabic Bold"/>
                <a:sym typeface="Montaser Arabic Bold"/>
              </a:rPr>
              <a:t>Analytics</a:t>
            </a:r>
            <a:r>
              <a:rPr lang="ar-EG" b="true" sz="2597" spc="67">
                <a:solidFill>
                  <a:srgbClr val="000000"/>
                </a:solidFill>
                <a:latin typeface="Montaser Arabic Bold"/>
                <a:ea typeface="Montaser Arabic Bold"/>
                <a:cs typeface="Montaser Arabic Bold"/>
                <a:sym typeface="Montaser Arabic Bold"/>
                <a:rtl val="true"/>
              </a:rPr>
              <a:t>)</a:t>
            </a:r>
          </a:p>
          <a:p>
            <a:pPr algn="r" rtl="true" marL="560808" indent="-280404" lvl="1">
              <a:lnSpc>
                <a:spcPts val="4259"/>
              </a:lnSpc>
              <a:buFont typeface="Arial"/>
              <a:buChar char="•"/>
            </a:pPr>
            <a:r>
              <a:rPr lang="ar-EG" b="true" sz="2597" spc="67">
                <a:solidFill>
                  <a:srgbClr val="000000"/>
                </a:solidFill>
                <a:latin typeface="Montaser Arabic Bold"/>
                <a:ea typeface="Montaser Arabic Bold"/>
                <a:cs typeface="Montaser Arabic Bold"/>
                <a:sym typeface="Montaser Arabic Bold"/>
                <a:rtl val="true"/>
              </a:rPr>
              <a:t>التوصيات والتحسين </a:t>
            </a:r>
          </a:p>
          <a:p>
            <a:pPr algn="r" rtl="true">
              <a:lnSpc>
                <a:spcPts val="4259"/>
              </a:lnSpc>
            </a:pPr>
          </a:p>
        </p:txBody>
      </p:sp>
      <p:sp>
        <p:nvSpPr>
          <p:cNvPr name="TextBox 18" id="18"/>
          <p:cNvSpPr txBox="true"/>
          <p:nvPr/>
        </p:nvSpPr>
        <p:spPr>
          <a:xfrm rot="0">
            <a:off x="15352951" y="1437817"/>
            <a:ext cx="2679639" cy="412797"/>
          </a:xfrm>
          <a:prstGeom prst="rect">
            <a:avLst/>
          </a:prstGeom>
        </p:spPr>
        <p:txBody>
          <a:bodyPr anchor="t" rtlCol="false" tIns="0" lIns="0" bIns="0" rIns="0">
            <a:spAutoFit/>
          </a:bodyPr>
          <a:lstStyle/>
          <a:p>
            <a:pPr algn="ctr">
              <a:lnSpc>
                <a:spcPts val="3497"/>
              </a:lnSpc>
            </a:pPr>
            <a:r>
              <a:rPr lang="en-US" sz="2498">
                <a:solidFill>
                  <a:srgbClr val="FFFFFF"/>
                </a:solidFill>
                <a:latin typeface="Montaser Arabic"/>
                <a:ea typeface="Montaser Arabic"/>
                <a:cs typeface="Montaser Arabic"/>
                <a:sym typeface="Montaser Arabic"/>
              </a:rPr>
              <a:t>LOGO HERE</a:t>
            </a:r>
          </a:p>
        </p:txBody>
      </p:sp>
      <p:sp>
        <p:nvSpPr>
          <p:cNvPr name="TextBox 19" id="19"/>
          <p:cNvSpPr txBox="true"/>
          <p:nvPr/>
        </p:nvSpPr>
        <p:spPr>
          <a:xfrm rot="0">
            <a:off x="16248663" y="9145434"/>
            <a:ext cx="1119622" cy="683518"/>
          </a:xfrm>
          <a:prstGeom prst="rect">
            <a:avLst/>
          </a:prstGeom>
        </p:spPr>
        <p:txBody>
          <a:bodyPr anchor="t" rtlCol="false" tIns="0" lIns="0" bIns="0" rIns="0">
            <a:spAutoFit/>
          </a:bodyPr>
          <a:lstStyle/>
          <a:p>
            <a:pPr algn="r">
              <a:lnSpc>
                <a:spcPts val="5671"/>
              </a:lnSpc>
            </a:pPr>
            <a:r>
              <a:rPr lang="en-US" sz="4051">
                <a:solidFill>
                  <a:srgbClr val="000000"/>
                </a:solidFill>
                <a:latin typeface="Montaser Arabic"/>
                <a:ea typeface="Montaser Arabic"/>
                <a:cs typeface="Montaser Arabic"/>
                <a:sym typeface="Montaser Arabic"/>
              </a:rPr>
              <a:t>01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6469399" y="2645867"/>
            <a:ext cx="8199030" cy="1500506"/>
          </a:xfrm>
          <a:prstGeom prst="rect">
            <a:avLst/>
          </a:prstGeom>
        </p:spPr>
        <p:txBody>
          <a:bodyPr anchor="t" rtlCol="false" tIns="0" lIns="0" bIns="0" rIns="0">
            <a:spAutoFit/>
          </a:bodyPr>
          <a:lstStyle/>
          <a:p>
            <a:pPr algn="r" rtl="true">
              <a:lnSpc>
                <a:spcPts val="6019"/>
              </a:lnSpc>
            </a:pPr>
            <a:r>
              <a:rPr lang="ar-EG" b="true" sz="4299">
                <a:solidFill>
                  <a:srgbClr val="000000"/>
                </a:solidFill>
                <a:latin typeface="Montaser Arabic Bold"/>
                <a:ea typeface="Montaser Arabic Bold"/>
                <a:cs typeface="Montaser Arabic Bold"/>
                <a:sym typeface="Montaser Arabic Bold"/>
                <a:rtl val="true"/>
              </a:rPr>
              <a:t>تحليل </a:t>
            </a:r>
            <a:r>
              <a:rPr lang="en-US" b="true" sz="4299">
                <a:solidFill>
                  <a:srgbClr val="000000"/>
                </a:solidFill>
                <a:latin typeface="Montaser Arabic Bold"/>
                <a:ea typeface="Montaser Arabic Bold"/>
                <a:cs typeface="Montaser Arabic Bold"/>
                <a:sym typeface="Montaser Arabic Bold"/>
              </a:rPr>
              <a:t>SWOT</a:t>
            </a:r>
            <a:r>
              <a:rPr lang="ar-EG" b="true" sz="4299">
                <a:solidFill>
                  <a:srgbClr val="000000"/>
                </a:solidFill>
                <a:latin typeface="Montaser Arabic Bold"/>
                <a:ea typeface="Montaser Arabic Bold"/>
                <a:cs typeface="Montaser Arabic Bold"/>
                <a:sym typeface="Montaser Arabic Bold"/>
                <a:rtl val="true"/>
              </a:rPr>
              <a:t> لانظمة </a:t>
            </a:r>
            <a:r>
              <a:rPr lang="en-US" b="true" sz="4299">
                <a:solidFill>
                  <a:srgbClr val="000000"/>
                </a:solidFill>
                <a:latin typeface="Montaser Arabic Bold"/>
                <a:ea typeface="Montaser Arabic Bold"/>
                <a:cs typeface="Montaser Arabic Bold"/>
                <a:sym typeface="Montaser Arabic Bold"/>
              </a:rPr>
              <a:t>ERP</a:t>
            </a:r>
          </a:p>
          <a:p>
            <a:pPr algn="r" rtl="true">
              <a:lnSpc>
                <a:spcPts val="6019"/>
              </a:lnSpc>
            </a:pPr>
          </a:p>
        </p:txBody>
      </p:sp>
      <p:grpSp>
        <p:nvGrpSpPr>
          <p:cNvPr name="Group 12" id="12"/>
          <p:cNvGrpSpPr/>
          <p:nvPr/>
        </p:nvGrpSpPr>
        <p:grpSpPr>
          <a:xfrm rot="0">
            <a:off x="1794026" y="5604620"/>
            <a:ext cx="3767912" cy="4018980"/>
            <a:chOff x="0" y="0"/>
            <a:chExt cx="812800" cy="866959"/>
          </a:xfrm>
        </p:grpSpPr>
        <p:sp>
          <p:nvSpPr>
            <p:cNvPr name="Freeform 13" id="13"/>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4" id="14"/>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2071001" y="4726575"/>
            <a:ext cx="4398398" cy="4627879"/>
            <a:chOff x="0" y="0"/>
            <a:chExt cx="5842000" cy="6146800"/>
          </a:xfrm>
        </p:grpSpPr>
        <p:sp>
          <p:nvSpPr>
            <p:cNvPr name="Freeform 16" id="16"/>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7"/>
              <a:stretch>
                <a:fillRect l="-20144" t="0" r="-20144" b="0"/>
              </a:stretch>
            </a:blipFill>
          </p:spPr>
        </p:sp>
        <p:sp>
          <p:nvSpPr>
            <p:cNvPr name="Freeform 17" id="17"/>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8"/>
              <a:stretch>
                <a:fillRect l="0" t="-286" r="0" b="-286"/>
              </a:stretch>
            </a:blipFill>
          </p:spPr>
        </p:sp>
      </p:grpSp>
      <p:sp>
        <p:nvSpPr>
          <p:cNvPr name="TextBox 18" id="18"/>
          <p:cNvSpPr txBox="true"/>
          <p:nvPr/>
        </p:nvSpPr>
        <p:spPr>
          <a:xfrm rot="0">
            <a:off x="8151592" y="6387687"/>
            <a:ext cx="9107708" cy="1936974"/>
          </a:xfrm>
          <a:prstGeom prst="rect">
            <a:avLst/>
          </a:prstGeom>
        </p:spPr>
        <p:txBody>
          <a:bodyPr anchor="t" rtlCol="false" tIns="0" lIns="0" bIns="0" rIns="0">
            <a:spAutoFit/>
          </a:bodyPr>
          <a:lstStyle/>
          <a:p>
            <a:pPr algn="r" rtl="true">
              <a:lnSpc>
                <a:spcPts val="3893"/>
              </a:lnSpc>
            </a:pPr>
            <a:r>
              <a:rPr lang="ar-EG" sz="2780">
                <a:solidFill>
                  <a:srgbClr val="000000"/>
                </a:solidFill>
                <a:latin typeface="Montaser Arabic"/>
                <a:ea typeface="Montaser Arabic"/>
                <a:cs typeface="Montaser Arabic"/>
                <a:sym typeface="Montaser Arabic"/>
                <a:rtl val="true"/>
              </a:rPr>
              <a:t>هو إطار يستخدم لتقييم النظام من حيث عوامل القوة والضعف الداخلية والفرص والتهديدات الخارجية. </a:t>
            </a:r>
          </a:p>
          <a:p>
            <a:pPr algn="r">
              <a:lnSpc>
                <a:spcPts val="3893"/>
              </a:lnSpc>
            </a:pPr>
            <a:r>
              <a:rPr lang="ar-EG" sz="2780">
                <a:solidFill>
                  <a:srgbClr val="000000"/>
                </a:solidFill>
                <a:latin typeface="Montaser Arabic"/>
                <a:ea typeface="Montaser Arabic"/>
                <a:cs typeface="Montaser Arabic"/>
                <a:sym typeface="Montaser Arabic"/>
                <a:rtl val="true"/>
              </a:rPr>
              <a:t>سأنقوم بتحليل نظام</a:t>
            </a:r>
            <a:r>
              <a:rPr lang="en-US" sz="2780">
                <a:solidFill>
                  <a:srgbClr val="000000"/>
                </a:solidFill>
                <a:latin typeface="Montaser Arabic"/>
                <a:ea typeface="Montaser Arabic"/>
                <a:cs typeface="Montaser Arabic"/>
                <a:sym typeface="Montaser Arabic"/>
              </a:rPr>
              <a:t> ERP </a:t>
            </a:r>
            <a:r>
              <a:rPr lang="ar-EG" sz="2780">
                <a:solidFill>
                  <a:srgbClr val="000000"/>
                </a:solidFill>
                <a:latin typeface="Montaser Arabic"/>
                <a:ea typeface="Montaser Arabic"/>
                <a:cs typeface="Montaser Arabic"/>
                <a:sym typeface="Montaser Arabic"/>
                <a:rtl val="true"/>
              </a:rPr>
              <a:t>باستخدام هذا الإطار</a:t>
            </a:r>
            <a:r>
              <a:rPr lang="en-US" sz="2780">
                <a:solidFill>
                  <a:srgbClr val="000000"/>
                </a:solidFill>
                <a:latin typeface="Montaser Arabic"/>
                <a:ea typeface="Montaser Arabic"/>
                <a:cs typeface="Montaser Arabic"/>
                <a:sym typeface="Montaser Arabic"/>
              </a:rPr>
              <a:t>:</a:t>
            </a:r>
          </a:p>
          <a:p>
            <a:pPr algn="l">
              <a:lnSpc>
                <a:spcPts val="3893"/>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0053" y="-836593"/>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2813" y="5908056"/>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028700" y="5603606"/>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0144" t="0" r="-2014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5798489" y="337985"/>
            <a:ext cx="11841225" cy="9589051"/>
          </a:xfrm>
          <a:prstGeom prst="rect">
            <a:avLst/>
          </a:prstGeom>
        </p:spPr>
        <p:txBody>
          <a:bodyPr anchor="t" rtlCol="false" tIns="0" lIns="0" bIns="0" rIns="0">
            <a:spAutoFit/>
          </a:bodyPr>
          <a:lstStyle/>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تكامل العمليات: </a:t>
            </a:r>
            <a:r>
              <a:rPr lang="ar-EG" sz="1978">
                <a:solidFill>
                  <a:srgbClr val="000000"/>
                </a:solidFill>
                <a:latin typeface="Montaser Arabic"/>
                <a:ea typeface="Montaser Arabic"/>
                <a:cs typeface="Montaser Arabic"/>
                <a:sym typeface="Montaser Arabic"/>
                <a:rtl val="true"/>
              </a:rPr>
              <a:t>نظام </a:t>
            </a:r>
            <a:r>
              <a:rPr lang="en-US" sz="1978">
                <a:solidFill>
                  <a:srgbClr val="000000"/>
                </a:solidFill>
                <a:latin typeface="Montaser Arabic"/>
                <a:ea typeface="Montaser Arabic"/>
                <a:cs typeface="Montaser Arabic"/>
                <a:sym typeface="Montaser Arabic"/>
              </a:rPr>
              <a:t>ERP</a:t>
            </a:r>
            <a:r>
              <a:rPr lang="ar-EG" sz="1978">
                <a:solidFill>
                  <a:srgbClr val="000000"/>
                </a:solidFill>
                <a:latin typeface="Montaser Arabic"/>
                <a:ea typeface="Montaser Arabic"/>
                <a:cs typeface="Montaser Arabic"/>
                <a:sym typeface="Montaser Arabic"/>
                <a:rtl val="true"/>
              </a:rPr>
              <a:t> يدمج العمليات المختلفة في المؤسسة، مثل المحاسبة، الموارد البشرية، وإدارة سلسلة التوريد، مما يعزز الكفاءة التشغيلية.</a:t>
            </a:r>
          </a:p>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تحسين اتخاذ القرار</a:t>
            </a:r>
            <a:r>
              <a:rPr lang="ar-EG" sz="1978">
                <a:solidFill>
                  <a:srgbClr val="000000"/>
                </a:solidFill>
                <a:latin typeface="Montaser Arabic"/>
                <a:ea typeface="Montaser Arabic"/>
                <a:cs typeface="Montaser Arabic"/>
                <a:sym typeface="Montaser Arabic"/>
                <a:rtl val="true"/>
              </a:rPr>
              <a:t>: يوفر تقارير دقيقة في الوقت الفعلي ، مما يساعد الإدارة في اتخاذ قرارات مبنية على معلومات دقيقة.</a:t>
            </a:r>
          </a:p>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توحيد البيانات:</a:t>
            </a:r>
            <a:r>
              <a:rPr lang="ar-EG" sz="1978">
                <a:solidFill>
                  <a:srgbClr val="000000"/>
                </a:solidFill>
                <a:latin typeface="Montaser Arabic"/>
                <a:ea typeface="Montaser Arabic"/>
                <a:cs typeface="Montaser Arabic"/>
                <a:sym typeface="Montaser Arabic"/>
                <a:rtl val="true"/>
              </a:rPr>
              <a:t> يعمل كنظام مركزي لتخزين المعلومات، مما يقلل من التكرار والأخطاء ويزيد من دقة البيانات.</a:t>
            </a:r>
          </a:p>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قابلية التوسع</a:t>
            </a:r>
            <a:r>
              <a:rPr lang="ar-EG" sz="1978">
                <a:solidFill>
                  <a:srgbClr val="000000"/>
                </a:solidFill>
                <a:latin typeface="Montaser Arabic"/>
                <a:ea typeface="Montaser Arabic"/>
                <a:cs typeface="Montaser Arabic"/>
                <a:sym typeface="Montaser Arabic"/>
                <a:rtl val="true"/>
              </a:rPr>
              <a:t>: يمكن تطوير النظام وتوسيعه ليتناسب مع نمو المؤسسة واحتياجاتها المستقبلية.</a:t>
            </a:r>
          </a:p>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توفير الوقت والتكلفة:</a:t>
            </a:r>
            <a:r>
              <a:rPr lang="ar-EG" sz="1978">
                <a:solidFill>
                  <a:srgbClr val="000000"/>
                </a:solidFill>
                <a:latin typeface="Montaser Arabic"/>
                <a:ea typeface="Montaser Arabic"/>
                <a:cs typeface="Montaser Arabic"/>
                <a:sym typeface="Montaser Arabic"/>
                <a:rtl val="true"/>
              </a:rPr>
              <a:t> اتمام العمليات المختلفة يقلل من الوقت المستهلك في المهام الروتينية ويقلل من التكاليف.</a:t>
            </a:r>
          </a:p>
          <a:p>
            <a:pPr algn="r" rtl="true">
              <a:lnSpc>
                <a:spcPts val="2769"/>
              </a:lnSpc>
              <a:spcBef>
                <a:spcPct val="0"/>
              </a:spcBef>
            </a:pPr>
            <a:r>
              <a:rPr lang="en-US" b="true" sz="1978">
                <a:solidFill>
                  <a:srgbClr val="000000"/>
                </a:solidFill>
                <a:latin typeface="Montaser Arabic Bold"/>
                <a:ea typeface="Montaser Arabic Bold"/>
                <a:cs typeface="Montaser Arabic Bold"/>
                <a:sym typeface="Montaser Arabic Bold"/>
              </a:rPr>
              <a:t>2</a:t>
            </a:r>
            <a:r>
              <a:rPr lang="ar-EG" b="true" sz="1978">
                <a:solidFill>
                  <a:srgbClr val="000000"/>
                </a:solidFill>
                <a:latin typeface="Montaser Arabic Bold"/>
                <a:ea typeface="Montaser Arabic Bold"/>
                <a:cs typeface="Montaser Arabic Bold"/>
                <a:sym typeface="Montaser Arabic Bold"/>
                <a:rtl val="true"/>
              </a:rPr>
              <a:t>. نقاط الضعف :</a:t>
            </a:r>
          </a:p>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التكلفة الأولية العالية</a:t>
            </a:r>
            <a:r>
              <a:rPr lang="ar-EG" sz="1978">
                <a:solidFill>
                  <a:srgbClr val="000000"/>
                </a:solidFill>
                <a:latin typeface="Montaser Arabic"/>
                <a:ea typeface="Montaser Arabic"/>
                <a:cs typeface="Montaser Arabic"/>
                <a:sym typeface="Montaser Arabic"/>
                <a:rtl val="true"/>
              </a:rPr>
              <a:t>: تكلفة تطبيق النظام وتدريب الموظفين قد تكون مرتفعة، مما يجعل اعتماده تحديًا للشركات الصغيرة والمتوسطة.</a:t>
            </a:r>
          </a:p>
          <a:p>
            <a:pPr algn="r" rtl="true">
              <a:lnSpc>
                <a:spcPts val="2769"/>
              </a:lnSpc>
              <a:spcBef>
                <a:spcPct val="0"/>
              </a:spcBef>
            </a:pPr>
            <a:r>
              <a:rPr lang="ar-EG" sz="1978">
                <a:solidFill>
                  <a:srgbClr val="000000"/>
                </a:solidFill>
                <a:latin typeface="Montaser Arabic"/>
                <a:ea typeface="Montaser Arabic"/>
                <a:cs typeface="Montaser Arabic"/>
                <a:sym typeface="Montaser Arabic"/>
                <a:rtl val="true"/>
              </a:rPr>
              <a:t>ا</a:t>
            </a:r>
            <a:r>
              <a:rPr lang="ar-EG" b="true" sz="1978">
                <a:solidFill>
                  <a:srgbClr val="000000"/>
                </a:solidFill>
                <a:latin typeface="Montaser Arabic Bold"/>
                <a:ea typeface="Montaser Arabic Bold"/>
                <a:cs typeface="Montaser Arabic Bold"/>
                <a:sym typeface="Montaser Arabic Bold"/>
                <a:rtl val="true"/>
              </a:rPr>
              <a:t>لوقت اللازم للتنفيذ: </a:t>
            </a:r>
            <a:r>
              <a:rPr lang="ar-EG" sz="1978">
                <a:solidFill>
                  <a:srgbClr val="000000"/>
                </a:solidFill>
                <a:latin typeface="Montaser Arabic"/>
                <a:ea typeface="Montaser Arabic"/>
                <a:cs typeface="Montaser Arabic"/>
                <a:sym typeface="Montaser Arabic"/>
                <a:rtl val="true"/>
              </a:rPr>
              <a:t>عملية تنفيذ </a:t>
            </a:r>
            <a:r>
              <a:rPr lang="en-US" sz="1978">
                <a:solidFill>
                  <a:srgbClr val="000000"/>
                </a:solidFill>
                <a:latin typeface="Montaser Arabic"/>
                <a:ea typeface="Montaser Arabic"/>
                <a:cs typeface="Montaser Arabic"/>
                <a:sym typeface="Montaser Arabic"/>
              </a:rPr>
              <a:t>ERP</a:t>
            </a:r>
            <a:r>
              <a:rPr lang="ar-EG" sz="1978">
                <a:solidFill>
                  <a:srgbClr val="000000"/>
                </a:solidFill>
                <a:latin typeface="Montaser Arabic"/>
                <a:ea typeface="Montaser Arabic"/>
                <a:cs typeface="Montaser Arabic"/>
                <a:sym typeface="Montaser Arabic"/>
                <a:rtl val="true"/>
              </a:rPr>
              <a:t> قد تستغرق وقتًا طويلاً، مما يعطل بعض العمليات خلال فترة التنفيذ.</a:t>
            </a:r>
          </a:p>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التعقيد</a:t>
            </a:r>
            <a:r>
              <a:rPr lang="ar-EG" sz="1978">
                <a:solidFill>
                  <a:srgbClr val="000000"/>
                </a:solidFill>
                <a:latin typeface="Montaser Arabic"/>
                <a:ea typeface="Montaser Arabic"/>
                <a:cs typeface="Montaser Arabic"/>
                <a:sym typeface="Montaser Arabic"/>
                <a:rtl val="true"/>
              </a:rPr>
              <a:t>: قد تكون الأنظمة معقدة للغاية وتتطلب موظفين ذوي مهارات عالية لاستخدامها بكفاءة.</a:t>
            </a:r>
          </a:p>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المقاومة للتغيير: </a:t>
            </a:r>
            <a:r>
              <a:rPr lang="ar-EG" sz="1978">
                <a:solidFill>
                  <a:srgbClr val="000000"/>
                </a:solidFill>
                <a:latin typeface="Montaser Arabic"/>
                <a:ea typeface="Montaser Arabic"/>
                <a:cs typeface="Montaser Arabic"/>
                <a:sym typeface="Montaser Arabic"/>
                <a:rtl val="true"/>
              </a:rPr>
              <a:t>قد يواجه بعض الموظفين صعوبة في التكيف مع التكنولوجيا الجديدة، مما يسبب مقاومة داخلية.</a:t>
            </a:r>
          </a:p>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الاعتماد على المورد:</a:t>
            </a:r>
            <a:r>
              <a:rPr lang="ar-EG" sz="1978">
                <a:solidFill>
                  <a:srgbClr val="000000"/>
                </a:solidFill>
                <a:latin typeface="Montaser Arabic"/>
                <a:ea typeface="Montaser Arabic"/>
                <a:cs typeface="Montaser Arabic"/>
                <a:sym typeface="Montaser Arabic"/>
                <a:rtl val="true"/>
              </a:rPr>
              <a:t> قد يؤدي الاعتماد على مورد النظام إلى مخاطر في حالة وجود مشاكل في الدعم أو توقف المورد عن تقديم الخدمات.</a:t>
            </a:r>
          </a:p>
          <a:p>
            <a:pPr algn="r" rtl="true" marL="427118" indent="-213559" lvl="1">
              <a:lnSpc>
                <a:spcPts val="2769"/>
              </a:lnSpc>
              <a:buFont typeface="Arial"/>
              <a:buChar char="•"/>
            </a:pPr>
            <a:r>
              <a:rPr lang="ar-EG" sz="1978">
                <a:solidFill>
                  <a:srgbClr val="000000"/>
                </a:solidFill>
                <a:latin typeface="Montaser Arabic"/>
                <a:ea typeface="Montaser Arabic"/>
                <a:cs typeface="Montaser Arabic"/>
                <a:sym typeface="Montaser Arabic"/>
                <a:rtl val="true"/>
              </a:rPr>
              <a:t> </a:t>
            </a:r>
            <a:r>
              <a:rPr lang="ar-EG" b="true" sz="1978">
                <a:solidFill>
                  <a:srgbClr val="000000"/>
                </a:solidFill>
                <a:latin typeface="Montaser Arabic Bold"/>
                <a:ea typeface="Montaser Arabic Bold"/>
                <a:cs typeface="Montaser Arabic Bold"/>
                <a:sym typeface="Montaser Arabic Bold"/>
                <a:rtl val="true"/>
              </a:rPr>
              <a:t>. الفرص :</a:t>
            </a:r>
          </a:p>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التكامل مع التقنيات الحديثة: </a:t>
            </a:r>
            <a:r>
              <a:rPr lang="ar-EG" sz="1978">
                <a:solidFill>
                  <a:srgbClr val="000000"/>
                </a:solidFill>
                <a:latin typeface="Montaser Arabic"/>
                <a:ea typeface="Montaser Arabic"/>
                <a:cs typeface="Montaser Arabic"/>
                <a:sym typeface="Montaser Arabic"/>
                <a:rtl val="true"/>
              </a:rPr>
              <a:t>يمكن دمج </a:t>
            </a:r>
            <a:r>
              <a:rPr lang="en-US" sz="1978">
                <a:solidFill>
                  <a:srgbClr val="000000"/>
                </a:solidFill>
                <a:latin typeface="Montaser Arabic"/>
                <a:ea typeface="Montaser Arabic"/>
                <a:cs typeface="Montaser Arabic"/>
                <a:sym typeface="Montaser Arabic"/>
              </a:rPr>
              <a:t>ERP</a:t>
            </a:r>
            <a:r>
              <a:rPr lang="ar-EG" sz="1978">
                <a:solidFill>
                  <a:srgbClr val="000000"/>
                </a:solidFill>
                <a:latin typeface="Montaser Arabic"/>
                <a:ea typeface="Montaser Arabic"/>
                <a:cs typeface="Montaser Arabic"/>
                <a:sym typeface="Montaser Arabic"/>
                <a:rtl val="true"/>
              </a:rPr>
              <a:t> مع التقنيات الحديثة مثل الذكاء الاصطناعي وإنترنت الأشياء لتحسين الكفاءة التشغيلية.</a:t>
            </a:r>
          </a:p>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التوسع في السوق العالمية</a:t>
            </a:r>
            <a:r>
              <a:rPr lang="ar-EG" sz="1978">
                <a:solidFill>
                  <a:srgbClr val="000000"/>
                </a:solidFill>
                <a:latin typeface="Montaser Arabic"/>
                <a:ea typeface="Montaser Arabic"/>
                <a:cs typeface="Montaser Arabic"/>
                <a:sym typeface="Montaser Arabic"/>
                <a:rtl val="true"/>
              </a:rPr>
              <a:t>: يمكن أن يساعد </a:t>
            </a:r>
            <a:r>
              <a:rPr lang="en-US" sz="1978">
                <a:solidFill>
                  <a:srgbClr val="000000"/>
                </a:solidFill>
                <a:latin typeface="Montaser Arabic"/>
                <a:ea typeface="Montaser Arabic"/>
                <a:cs typeface="Montaser Arabic"/>
                <a:sym typeface="Montaser Arabic"/>
              </a:rPr>
              <a:t>ERP</a:t>
            </a:r>
            <a:r>
              <a:rPr lang="ar-EG" sz="1978">
                <a:solidFill>
                  <a:srgbClr val="000000"/>
                </a:solidFill>
                <a:latin typeface="Montaser Arabic"/>
                <a:ea typeface="Montaser Arabic"/>
                <a:cs typeface="Montaser Arabic"/>
                <a:sym typeface="Montaser Arabic"/>
                <a:rtl val="true"/>
              </a:rPr>
              <a:t> الشركات في إدارة عملياتها الدولية وتوسيع نطاق عملها.</a:t>
            </a:r>
          </a:p>
          <a:p>
            <a:pPr algn="r" rtl="true">
              <a:lnSpc>
                <a:spcPts val="2769"/>
              </a:lnSpc>
              <a:spcBef>
                <a:spcPct val="0"/>
              </a:spcBef>
            </a:pPr>
            <a:r>
              <a:rPr lang="ar-EG" sz="1978">
                <a:solidFill>
                  <a:srgbClr val="000000"/>
                </a:solidFill>
                <a:latin typeface="Montaser Arabic"/>
                <a:ea typeface="Montaser Arabic"/>
                <a:cs typeface="Montaser Arabic"/>
                <a:sym typeface="Montaser Arabic"/>
                <a:rtl val="true"/>
              </a:rPr>
              <a:t>ت</a:t>
            </a:r>
            <a:r>
              <a:rPr lang="ar-EG" b="true" sz="1978">
                <a:solidFill>
                  <a:srgbClr val="000000"/>
                </a:solidFill>
                <a:latin typeface="Montaser Arabic Bold"/>
                <a:ea typeface="Montaser Arabic Bold"/>
                <a:cs typeface="Montaser Arabic Bold"/>
                <a:sym typeface="Montaser Arabic Bold"/>
                <a:rtl val="true"/>
              </a:rPr>
              <a:t>خصيص الأنظمة</a:t>
            </a:r>
            <a:r>
              <a:rPr lang="ar-EG" sz="1978">
                <a:solidFill>
                  <a:srgbClr val="000000"/>
                </a:solidFill>
                <a:latin typeface="Montaser Arabic"/>
                <a:ea typeface="Montaser Arabic"/>
                <a:cs typeface="Montaser Arabic"/>
                <a:sym typeface="Montaser Arabic"/>
                <a:rtl val="true"/>
              </a:rPr>
              <a:t>: توفر الأنظمة الحديثة إمكانية تخصيص الحلول لتناسب احتياجات الصناعة المختلفة، مما يجعلها أكثر ملاءمة للعديد من القطاعات.</a:t>
            </a:r>
          </a:p>
          <a:p>
            <a:pPr algn="r" rtl="true">
              <a:lnSpc>
                <a:spcPts val="2769"/>
              </a:lnSpc>
              <a:spcBef>
                <a:spcPct val="0"/>
              </a:spcBef>
            </a:pPr>
            <a:r>
              <a:rPr lang="ar-EG" b="true" sz="1978">
                <a:solidFill>
                  <a:srgbClr val="000000"/>
                </a:solidFill>
                <a:latin typeface="Montaser Arabic Bold"/>
                <a:ea typeface="Montaser Arabic Bold"/>
                <a:cs typeface="Montaser Arabic Bold"/>
                <a:sym typeface="Montaser Arabic Bold"/>
                <a:rtl val="true"/>
              </a:rPr>
              <a:t>تحسين الأداء من خلال التحليلات:</a:t>
            </a:r>
            <a:r>
              <a:rPr lang="ar-EG" sz="1978">
                <a:solidFill>
                  <a:srgbClr val="000000"/>
                </a:solidFill>
                <a:latin typeface="Montaser Arabic"/>
                <a:ea typeface="Montaser Arabic"/>
                <a:cs typeface="Montaser Arabic"/>
                <a:sym typeface="Montaser Arabic"/>
                <a:rtl val="true"/>
              </a:rPr>
              <a:t> توفير إمكانيات تحليل البيانات الضخمة (</a:t>
            </a:r>
            <a:r>
              <a:rPr lang="en-US" sz="1978">
                <a:solidFill>
                  <a:srgbClr val="000000"/>
                </a:solidFill>
                <a:latin typeface="Montaser Arabic"/>
                <a:ea typeface="Montaser Arabic"/>
                <a:cs typeface="Montaser Arabic"/>
                <a:sym typeface="Montaser Arabic"/>
              </a:rPr>
              <a:t>Big Data</a:t>
            </a:r>
            <a:r>
              <a:rPr lang="ar-EG" sz="1978">
                <a:solidFill>
                  <a:srgbClr val="000000"/>
                </a:solidFill>
                <a:latin typeface="Montaser Arabic"/>
                <a:ea typeface="Montaser Arabic"/>
                <a:cs typeface="Montaser Arabic"/>
                <a:sym typeface="Montaser Arabic"/>
                <a:rtl val="true"/>
              </a:rPr>
              <a:t>) يمكن أن يعزز من أداء المؤسسة بشكل كبير.</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0053" y="-836593"/>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2813" y="5908056"/>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028700" y="5603606"/>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0144" t="0" r="-2014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5427098" y="600710"/>
            <a:ext cx="12362100" cy="8990965"/>
          </a:xfrm>
          <a:prstGeom prst="rect">
            <a:avLst/>
          </a:prstGeom>
        </p:spPr>
        <p:txBody>
          <a:bodyPr anchor="t" rtlCol="false" tIns="0" lIns="0" bIns="0" rIns="0">
            <a:spAutoFit/>
          </a:bodyPr>
          <a:lstStyle/>
          <a:p>
            <a:pPr algn="r">
              <a:lnSpc>
                <a:spcPts val="2659"/>
              </a:lnSpc>
              <a:spcBef>
                <a:spcPct val="0"/>
              </a:spcBef>
            </a:pPr>
            <a:r>
              <a:rPr lang="en-US" sz="1899">
                <a:solidFill>
                  <a:srgbClr val="000000"/>
                </a:solidFill>
                <a:latin typeface="Montaser Arabic"/>
                <a:ea typeface="Montaser Arabic"/>
                <a:cs typeface="Montaser Arabic"/>
                <a:sym typeface="Montaser Arabic"/>
              </a:rPr>
              <a:t>. </a:t>
            </a:r>
            <a:r>
              <a:rPr lang="ar-EG" b="true" sz="1899">
                <a:solidFill>
                  <a:srgbClr val="000000"/>
                </a:solidFill>
                <a:latin typeface="Montaser Arabic Bold"/>
                <a:ea typeface="Montaser Arabic Bold"/>
                <a:cs typeface="Montaser Arabic Bold"/>
                <a:sym typeface="Montaser Arabic Bold"/>
                <a:rtl val="true"/>
              </a:rPr>
              <a:t>التهديدات</a:t>
            </a:r>
            <a:r>
              <a:rPr lang="en-US" sz="1899">
                <a:solidFill>
                  <a:srgbClr val="000000"/>
                </a:solidFill>
                <a:latin typeface="Montaser Arabic"/>
                <a:ea typeface="Montaser Arabic"/>
                <a:cs typeface="Montaser Arabic"/>
                <a:sym typeface="Montaser Arabic"/>
              </a:rPr>
              <a:t> :</a:t>
            </a:r>
          </a:p>
          <a:p>
            <a:pPr algn="r" rtl="true" marL="410209" indent="-205105" lvl="1">
              <a:lnSpc>
                <a:spcPts val="2659"/>
              </a:lnSpc>
              <a:buFont typeface="Arial"/>
              <a:buChar char="•"/>
            </a:pPr>
            <a:r>
              <a:rPr lang="ar-EG" b="true" sz="1899">
                <a:solidFill>
                  <a:srgbClr val="000000"/>
                </a:solidFill>
                <a:latin typeface="Montaser Arabic Bold"/>
                <a:ea typeface="Montaser Arabic Bold"/>
                <a:cs typeface="Montaser Arabic Bold"/>
                <a:sym typeface="Montaser Arabic Bold"/>
                <a:rtl val="true"/>
              </a:rPr>
              <a:t>التغيرات التكنولوجية السريعة:</a:t>
            </a:r>
            <a:r>
              <a:rPr lang="ar-EG" sz="1899">
                <a:solidFill>
                  <a:srgbClr val="000000"/>
                </a:solidFill>
                <a:latin typeface="Montaser Arabic"/>
                <a:ea typeface="Montaser Arabic"/>
                <a:cs typeface="Montaser Arabic"/>
                <a:sym typeface="Montaser Arabic"/>
                <a:rtl val="true"/>
              </a:rPr>
              <a:t> قد يصبح النظام قديمًا بسرعة بسبب التطور التكنولوجي السريع، مما يتطلب تحديثات مكلفة.</a:t>
            </a:r>
          </a:p>
          <a:p>
            <a:pPr algn="r" rtl="true" marL="410209" indent="-205105" lvl="1">
              <a:lnSpc>
                <a:spcPts val="2659"/>
              </a:lnSpc>
              <a:buFont typeface="Arial"/>
              <a:buChar char="•"/>
            </a:pPr>
            <a:r>
              <a:rPr lang="ar-EG" b="true" sz="1899">
                <a:solidFill>
                  <a:srgbClr val="000000"/>
                </a:solidFill>
                <a:latin typeface="Montaser Arabic Bold"/>
                <a:ea typeface="Montaser Arabic Bold"/>
                <a:cs typeface="Montaser Arabic Bold"/>
                <a:sym typeface="Montaser Arabic Bold"/>
                <a:rtl val="true"/>
              </a:rPr>
              <a:t>الأمن السيبراني: </a:t>
            </a:r>
            <a:r>
              <a:rPr lang="ar-EG" sz="1899">
                <a:solidFill>
                  <a:srgbClr val="000000"/>
                </a:solidFill>
                <a:latin typeface="Montaser Arabic"/>
                <a:ea typeface="Montaser Arabic"/>
                <a:cs typeface="Montaser Arabic"/>
                <a:sym typeface="Montaser Arabic"/>
                <a:rtl val="true"/>
              </a:rPr>
              <a:t>نظرًا لأن </a:t>
            </a:r>
            <a:r>
              <a:rPr lang="en-US" sz="1899">
                <a:solidFill>
                  <a:srgbClr val="000000"/>
                </a:solidFill>
                <a:latin typeface="Montaser Arabic"/>
                <a:ea typeface="Montaser Arabic"/>
                <a:cs typeface="Montaser Arabic"/>
                <a:sym typeface="Montaser Arabic"/>
              </a:rPr>
              <a:t>ERP</a:t>
            </a:r>
            <a:r>
              <a:rPr lang="ar-EG" sz="1899">
                <a:solidFill>
                  <a:srgbClr val="000000"/>
                </a:solidFill>
                <a:latin typeface="Montaser Arabic"/>
                <a:ea typeface="Montaser Arabic"/>
                <a:cs typeface="Montaser Arabic"/>
                <a:sym typeface="Montaser Arabic"/>
                <a:rtl val="true"/>
              </a:rPr>
              <a:t> يحتوي على بيانات حساسة، فإن أي اختراق أمني يمكن أن يكون له تأثيرات خطيرة على الشركة.</a:t>
            </a:r>
          </a:p>
          <a:p>
            <a:pPr algn="r" rtl="true" marL="410209" indent="-205105" lvl="1">
              <a:lnSpc>
                <a:spcPts val="2659"/>
              </a:lnSpc>
              <a:buFont typeface="Arial"/>
              <a:buChar char="•"/>
            </a:pPr>
            <a:r>
              <a:rPr lang="ar-EG" b="true" sz="1899">
                <a:solidFill>
                  <a:srgbClr val="000000"/>
                </a:solidFill>
                <a:latin typeface="Montaser Arabic Bold"/>
                <a:ea typeface="Montaser Arabic Bold"/>
                <a:cs typeface="Montaser Arabic Bold"/>
                <a:sym typeface="Montaser Arabic Bold"/>
                <a:rtl val="true"/>
              </a:rPr>
              <a:t>منافسة الموردين: </a:t>
            </a:r>
            <a:r>
              <a:rPr lang="ar-EG" sz="1899">
                <a:solidFill>
                  <a:srgbClr val="000000"/>
                </a:solidFill>
                <a:latin typeface="Montaser Arabic"/>
                <a:ea typeface="Montaser Arabic"/>
                <a:cs typeface="Montaser Arabic"/>
                <a:sym typeface="Montaser Arabic"/>
                <a:rtl val="true"/>
              </a:rPr>
              <a:t>تعدد مزودي أنظمة </a:t>
            </a:r>
            <a:r>
              <a:rPr lang="en-US" sz="1899">
                <a:solidFill>
                  <a:srgbClr val="000000"/>
                </a:solidFill>
                <a:latin typeface="Montaser Arabic"/>
                <a:ea typeface="Montaser Arabic"/>
                <a:cs typeface="Montaser Arabic"/>
                <a:sym typeface="Montaser Arabic"/>
              </a:rPr>
              <a:t>ERP</a:t>
            </a:r>
            <a:r>
              <a:rPr lang="ar-EG" sz="1899">
                <a:solidFill>
                  <a:srgbClr val="000000"/>
                </a:solidFill>
                <a:latin typeface="Montaser Arabic"/>
                <a:ea typeface="Montaser Arabic"/>
                <a:cs typeface="Montaser Arabic"/>
                <a:sym typeface="Montaser Arabic"/>
                <a:rtl val="true"/>
              </a:rPr>
              <a:t> يعني وجود منافسة عالية، مما يجعل من الصعب اختيار أفضل حل.</a:t>
            </a:r>
          </a:p>
          <a:p>
            <a:pPr algn="r" rtl="true" marL="410209" indent="-205105" lvl="1">
              <a:lnSpc>
                <a:spcPts val="2659"/>
              </a:lnSpc>
              <a:buFont typeface="Arial"/>
              <a:buChar char="•"/>
            </a:pPr>
            <a:r>
              <a:rPr lang="ar-EG" b="true" sz="1899">
                <a:solidFill>
                  <a:srgbClr val="000000"/>
                </a:solidFill>
                <a:latin typeface="Montaser Arabic Bold"/>
                <a:ea typeface="Montaser Arabic Bold"/>
                <a:cs typeface="Montaser Arabic Bold"/>
                <a:sym typeface="Montaser Arabic Bold"/>
                <a:rtl val="true"/>
              </a:rPr>
              <a:t>التغييرات في التشريعات</a:t>
            </a:r>
            <a:r>
              <a:rPr lang="ar-EG" sz="1899">
                <a:solidFill>
                  <a:srgbClr val="000000"/>
                </a:solidFill>
                <a:latin typeface="Montaser Arabic"/>
                <a:ea typeface="Montaser Arabic"/>
                <a:cs typeface="Montaser Arabic"/>
                <a:sym typeface="Montaser Arabic"/>
                <a:rtl val="true"/>
              </a:rPr>
              <a:t>: قد تؤثر تغييرات التشريعات واللوائح (مثل قوانين حماية البيانات) على كيفية استخدام النظام وتخزين البيانات.</a:t>
            </a:r>
          </a:p>
          <a:p>
            <a:pPr algn="r" rtl="true">
              <a:lnSpc>
                <a:spcPts val="2659"/>
              </a:lnSpc>
              <a:spcBef>
                <a:spcPct val="0"/>
              </a:spcBef>
            </a:pP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في السوق المصرية، هناك العديد من الشركات والمطاعم التي تستخدم أنظمة </a:t>
            </a:r>
            <a:r>
              <a:rPr lang="en-US" sz="1899">
                <a:solidFill>
                  <a:srgbClr val="000000"/>
                </a:solidFill>
                <a:latin typeface="Montaser Arabic"/>
                <a:ea typeface="Montaser Arabic"/>
                <a:cs typeface="Montaser Arabic"/>
                <a:sym typeface="Montaser Arabic"/>
              </a:rPr>
              <a:t>ERP</a:t>
            </a:r>
            <a:r>
              <a:rPr lang="ar-EG" sz="1899">
                <a:solidFill>
                  <a:srgbClr val="000000"/>
                </a:solidFill>
                <a:latin typeface="Montaser Arabic"/>
                <a:ea typeface="Montaser Arabic"/>
                <a:cs typeface="Montaser Arabic"/>
                <a:sym typeface="Montaser Arabic"/>
                <a:rtl val="true"/>
              </a:rPr>
              <a:t> (التخطيط لموارد المؤسسات) لتحسين عملياتها وزيادة الكفاءة. إليك بعض الأمثلة من الشركات والمطاعم التي تعتمد على هذه الأنظمة:</a:t>
            </a: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 </a:t>
            </a:r>
          </a:p>
          <a:p>
            <a:pPr algn="r" rtl="true">
              <a:lnSpc>
                <a:spcPts val="2659"/>
              </a:lnSpc>
              <a:spcBef>
                <a:spcPct val="0"/>
              </a:spcBef>
            </a:pPr>
            <a:r>
              <a:rPr lang="en-US" sz="1899">
                <a:solidFill>
                  <a:srgbClr val="000000"/>
                </a:solidFill>
                <a:latin typeface="Montaser Arabic"/>
                <a:ea typeface="Montaser Arabic"/>
                <a:cs typeface="Montaser Arabic"/>
                <a:sym typeface="Montaser Arabic"/>
              </a:rPr>
              <a:t>1</a:t>
            </a:r>
            <a:r>
              <a:rPr lang="ar-EG" sz="1899">
                <a:solidFill>
                  <a:srgbClr val="000000"/>
                </a:solidFill>
                <a:latin typeface="Montaser Arabic"/>
                <a:ea typeface="Montaser Arabic"/>
                <a:cs typeface="Montaser Arabic"/>
                <a:sym typeface="Montaser Arabic"/>
                <a:rtl val="true"/>
              </a:rPr>
              <a:t>. </a:t>
            </a:r>
            <a:r>
              <a:rPr lang="ar-EG" b="true" sz="1899">
                <a:solidFill>
                  <a:srgbClr val="000000"/>
                </a:solidFill>
                <a:latin typeface="Montaser Arabic Bold"/>
                <a:ea typeface="Montaser Arabic Bold"/>
                <a:cs typeface="Montaser Arabic Bold"/>
                <a:sym typeface="Montaser Arabic Bold"/>
                <a:rtl val="true"/>
              </a:rPr>
              <a:t>شركات الأغذية والمشروبات:</a:t>
            </a: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جهينة: تستخدم نظام </a:t>
            </a:r>
            <a:r>
              <a:rPr lang="en-US" sz="1899">
                <a:solidFill>
                  <a:srgbClr val="000000"/>
                </a:solidFill>
                <a:latin typeface="Montaser Arabic"/>
                <a:ea typeface="Montaser Arabic"/>
                <a:cs typeface="Montaser Arabic"/>
                <a:sym typeface="Montaser Arabic"/>
              </a:rPr>
              <a:t>ERP</a:t>
            </a:r>
            <a:r>
              <a:rPr lang="ar-EG" sz="1899">
                <a:solidFill>
                  <a:srgbClr val="000000"/>
                </a:solidFill>
                <a:latin typeface="Montaser Arabic"/>
                <a:ea typeface="Montaser Arabic"/>
                <a:cs typeface="Montaser Arabic"/>
                <a:sym typeface="Montaser Arabic"/>
                <a:rtl val="true"/>
              </a:rPr>
              <a:t> لإدارة سلسلة التوريد والتوزيع، وتحسين الإنتاج</a:t>
            </a: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أرما: تستخدم أنظمة </a:t>
            </a:r>
            <a:r>
              <a:rPr lang="en-US" sz="1899">
                <a:solidFill>
                  <a:srgbClr val="000000"/>
                </a:solidFill>
                <a:latin typeface="Montaser Arabic"/>
                <a:ea typeface="Montaser Arabic"/>
                <a:cs typeface="Montaser Arabic"/>
                <a:sym typeface="Montaser Arabic"/>
              </a:rPr>
              <a:t>ERP</a:t>
            </a:r>
            <a:r>
              <a:rPr lang="ar-EG" sz="1899">
                <a:solidFill>
                  <a:srgbClr val="000000"/>
                </a:solidFill>
                <a:latin typeface="Montaser Arabic"/>
                <a:ea typeface="Montaser Arabic"/>
                <a:cs typeface="Montaser Arabic"/>
                <a:sym typeface="Montaser Arabic"/>
                <a:rtl val="true"/>
              </a:rPr>
              <a:t> لإدارة التصنيع والعمليات اللوجستية</a:t>
            </a: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بيتي: تعتمد على نظام </a:t>
            </a:r>
            <a:r>
              <a:rPr lang="en-US" sz="1899">
                <a:solidFill>
                  <a:srgbClr val="000000"/>
                </a:solidFill>
                <a:latin typeface="Montaser Arabic"/>
                <a:ea typeface="Montaser Arabic"/>
                <a:cs typeface="Montaser Arabic"/>
                <a:sym typeface="Montaser Arabic"/>
              </a:rPr>
              <a:t>ERP</a:t>
            </a:r>
            <a:r>
              <a:rPr lang="ar-EG" sz="1899">
                <a:solidFill>
                  <a:srgbClr val="000000"/>
                </a:solidFill>
                <a:latin typeface="Montaser Arabic"/>
                <a:ea typeface="Montaser Arabic"/>
                <a:cs typeface="Montaser Arabic"/>
                <a:sym typeface="Montaser Arabic"/>
                <a:rtl val="true"/>
              </a:rPr>
              <a:t> لإدارة عملياتها الإنتاجية والمالية.</a:t>
            </a:r>
          </a:p>
          <a:p>
            <a:pPr algn="r" rtl="true">
              <a:lnSpc>
                <a:spcPts val="2659"/>
              </a:lnSpc>
              <a:spcBef>
                <a:spcPct val="0"/>
              </a:spcBef>
            </a:pPr>
          </a:p>
          <a:p>
            <a:pPr algn="r" rtl="true">
              <a:lnSpc>
                <a:spcPts val="2659"/>
              </a:lnSpc>
              <a:spcBef>
                <a:spcPct val="0"/>
              </a:spcBef>
            </a:pPr>
            <a:r>
              <a:rPr lang="en-US" sz="1899">
                <a:solidFill>
                  <a:srgbClr val="000000"/>
                </a:solidFill>
                <a:latin typeface="Montaser Arabic"/>
                <a:ea typeface="Montaser Arabic"/>
                <a:cs typeface="Montaser Arabic"/>
                <a:sym typeface="Montaser Arabic"/>
              </a:rPr>
              <a:t>2</a:t>
            </a:r>
            <a:r>
              <a:rPr lang="ar-EG" b="true" sz="1899">
                <a:solidFill>
                  <a:srgbClr val="000000"/>
                </a:solidFill>
                <a:latin typeface="Montaser Arabic Bold"/>
                <a:ea typeface="Montaser Arabic Bold"/>
                <a:cs typeface="Montaser Arabic Bold"/>
                <a:sym typeface="Montaser Arabic Bold"/>
                <a:rtl val="true"/>
              </a:rPr>
              <a:t>. سلاسل المطاعم:</a:t>
            </a: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ماكدونالدز مصر: تعتمد على نظام </a:t>
            </a:r>
            <a:r>
              <a:rPr lang="en-US" sz="1899">
                <a:solidFill>
                  <a:srgbClr val="000000"/>
                </a:solidFill>
                <a:latin typeface="Montaser Arabic"/>
                <a:ea typeface="Montaser Arabic"/>
                <a:cs typeface="Montaser Arabic"/>
                <a:sym typeface="Montaser Arabic"/>
              </a:rPr>
              <a:t>ERP</a:t>
            </a:r>
            <a:r>
              <a:rPr lang="ar-EG" sz="1899">
                <a:solidFill>
                  <a:srgbClr val="000000"/>
                </a:solidFill>
                <a:latin typeface="Montaser Arabic"/>
                <a:ea typeface="Montaser Arabic"/>
                <a:cs typeface="Montaser Arabic"/>
                <a:sym typeface="Montaser Arabic"/>
                <a:rtl val="true"/>
              </a:rPr>
              <a:t> لإدارة المخزون، المبيعات، والإمداد عبر فروعها المختلفة.</a:t>
            </a: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كنتاكي (</a:t>
            </a:r>
            <a:r>
              <a:rPr lang="en-US" sz="1899">
                <a:solidFill>
                  <a:srgbClr val="000000"/>
                </a:solidFill>
                <a:latin typeface="Montaser Arabic"/>
                <a:ea typeface="Montaser Arabic"/>
                <a:cs typeface="Montaser Arabic"/>
                <a:sym typeface="Montaser Arabic"/>
              </a:rPr>
              <a:t>KFC</a:t>
            </a:r>
            <a:r>
              <a:rPr lang="ar-EG" sz="1899">
                <a:solidFill>
                  <a:srgbClr val="000000"/>
                </a:solidFill>
                <a:latin typeface="Montaser Arabic"/>
                <a:ea typeface="Montaser Arabic"/>
                <a:cs typeface="Montaser Arabic"/>
                <a:sym typeface="Montaser Arabic"/>
                <a:rtl val="true"/>
              </a:rPr>
              <a:t>): تستخدم نظام </a:t>
            </a:r>
            <a:r>
              <a:rPr lang="en-US" sz="1899">
                <a:solidFill>
                  <a:srgbClr val="000000"/>
                </a:solidFill>
                <a:latin typeface="Montaser Arabic"/>
                <a:ea typeface="Montaser Arabic"/>
                <a:cs typeface="Montaser Arabic"/>
                <a:sym typeface="Montaser Arabic"/>
              </a:rPr>
              <a:t>ERP</a:t>
            </a:r>
            <a:r>
              <a:rPr lang="ar-EG" sz="1899">
                <a:solidFill>
                  <a:srgbClr val="000000"/>
                </a:solidFill>
                <a:latin typeface="Montaser Arabic"/>
                <a:ea typeface="Montaser Arabic"/>
                <a:cs typeface="Montaser Arabic"/>
                <a:sym typeface="Montaser Arabic"/>
                <a:rtl val="true"/>
              </a:rPr>
              <a:t> لإدارة العمليات اليومية وتوحيد البيانات بين الفروع</a:t>
            </a: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أمريكانا: والتي تدير علامات تجارية مثل بيتزا هت وكريسبي كريم، تعتمد على أنظمة </a:t>
            </a:r>
            <a:r>
              <a:rPr lang="en-US" sz="1899">
                <a:solidFill>
                  <a:srgbClr val="000000"/>
                </a:solidFill>
                <a:latin typeface="Montaser Arabic"/>
                <a:ea typeface="Montaser Arabic"/>
                <a:cs typeface="Montaser Arabic"/>
                <a:sym typeface="Montaser Arabic"/>
              </a:rPr>
              <a:t>ERP</a:t>
            </a:r>
            <a:r>
              <a:rPr lang="ar-EG" sz="1899">
                <a:solidFill>
                  <a:srgbClr val="000000"/>
                </a:solidFill>
                <a:latin typeface="Montaser Arabic"/>
                <a:ea typeface="Montaser Arabic"/>
                <a:cs typeface="Montaser Arabic"/>
                <a:sym typeface="Montaser Arabic"/>
                <a:rtl val="true"/>
              </a:rPr>
              <a:t> لتنسيق العمليات بين فروعها المختلفة</a:t>
            </a:r>
          </a:p>
          <a:p>
            <a:pPr algn="r" rtl="true">
              <a:lnSpc>
                <a:spcPts val="2659"/>
              </a:lnSpc>
              <a:spcBef>
                <a:spcPct val="0"/>
              </a:spcBef>
            </a:pPr>
          </a:p>
          <a:p>
            <a:pPr algn="r" rtl="true">
              <a:lnSpc>
                <a:spcPts val="2659"/>
              </a:lnSpc>
              <a:spcBef>
                <a:spcPct val="0"/>
              </a:spcBef>
            </a:pPr>
            <a:r>
              <a:rPr lang="en-US" sz="1899">
                <a:solidFill>
                  <a:srgbClr val="000000"/>
                </a:solidFill>
                <a:latin typeface="Montaser Arabic"/>
                <a:ea typeface="Montaser Arabic"/>
                <a:cs typeface="Montaser Arabic"/>
                <a:sym typeface="Montaser Arabic"/>
              </a:rPr>
              <a:t>3</a:t>
            </a:r>
            <a:r>
              <a:rPr lang="ar-EG" sz="1899">
                <a:solidFill>
                  <a:srgbClr val="000000"/>
                </a:solidFill>
                <a:latin typeface="Montaser Arabic"/>
                <a:ea typeface="Montaser Arabic"/>
                <a:cs typeface="Montaser Arabic"/>
                <a:sym typeface="Montaser Arabic"/>
                <a:rtl val="true"/>
              </a:rPr>
              <a:t>. </a:t>
            </a:r>
            <a:r>
              <a:rPr lang="ar-EG" b="true" sz="1899">
                <a:solidFill>
                  <a:srgbClr val="000000"/>
                </a:solidFill>
                <a:latin typeface="Montaser Arabic Bold"/>
                <a:ea typeface="Montaser Arabic Bold"/>
                <a:cs typeface="Montaser Arabic Bold"/>
                <a:sym typeface="Montaser Arabic Bold"/>
                <a:rtl val="true"/>
              </a:rPr>
              <a:t>شركات التجزئة والمواد الغذائية:</a:t>
            </a: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كارفور مصر: يستخدم نظام </a:t>
            </a:r>
            <a:r>
              <a:rPr lang="en-US" sz="1899">
                <a:solidFill>
                  <a:srgbClr val="000000"/>
                </a:solidFill>
                <a:latin typeface="Montaser Arabic"/>
                <a:ea typeface="Montaser Arabic"/>
                <a:cs typeface="Montaser Arabic"/>
                <a:sym typeface="Montaser Arabic"/>
              </a:rPr>
              <a:t>ERP</a:t>
            </a:r>
            <a:r>
              <a:rPr lang="ar-EG" sz="1899">
                <a:solidFill>
                  <a:srgbClr val="000000"/>
                </a:solidFill>
                <a:latin typeface="Montaser Arabic"/>
                <a:ea typeface="Montaser Arabic"/>
                <a:cs typeface="Montaser Arabic"/>
                <a:sym typeface="Montaser Arabic"/>
                <a:rtl val="true"/>
              </a:rPr>
              <a:t> لإدارة المخزون، العمليات اللوجستية، وتحليل بيانات المبيعات في جميع الفروع</a:t>
            </a: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سبينيس: تعتمد على أنظمة </a:t>
            </a:r>
            <a:r>
              <a:rPr lang="en-US" sz="1899">
                <a:solidFill>
                  <a:srgbClr val="000000"/>
                </a:solidFill>
                <a:latin typeface="Montaser Arabic"/>
                <a:ea typeface="Montaser Arabic"/>
                <a:cs typeface="Montaser Arabic"/>
                <a:sym typeface="Montaser Arabic"/>
              </a:rPr>
              <a:t>ERP</a:t>
            </a:r>
            <a:r>
              <a:rPr lang="ar-EG" sz="1899">
                <a:solidFill>
                  <a:srgbClr val="000000"/>
                </a:solidFill>
                <a:latin typeface="Montaser Arabic"/>
                <a:ea typeface="Montaser Arabic"/>
                <a:cs typeface="Montaser Arabic"/>
                <a:sym typeface="Montaser Arabic"/>
                <a:rtl val="true"/>
              </a:rPr>
              <a:t> لإدارة المخازن والمبيعات، وتحسين سلسلة الإمداد</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0053" y="-836593"/>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2813" y="5908056"/>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028700" y="5603606"/>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0144" t="0" r="-2014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5764531" y="618219"/>
            <a:ext cx="12171044" cy="8570702"/>
          </a:xfrm>
          <a:prstGeom prst="rect">
            <a:avLst/>
          </a:prstGeom>
        </p:spPr>
        <p:txBody>
          <a:bodyPr anchor="t" rtlCol="false" tIns="0" lIns="0" bIns="0" rIns="0">
            <a:spAutoFit/>
          </a:bodyPr>
          <a:lstStyle/>
          <a:p>
            <a:pPr algn="r" rtl="true">
              <a:lnSpc>
                <a:spcPts val="2724"/>
              </a:lnSpc>
              <a:spcBef>
                <a:spcPct val="0"/>
              </a:spcBef>
            </a:pPr>
            <a:r>
              <a:rPr lang="ar-EG" b="true" sz="1945">
                <a:solidFill>
                  <a:srgbClr val="000000"/>
                </a:solidFill>
                <a:latin typeface="Montaser Arabic Bold"/>
                <a:ea typeface="Montaser Arabic Bold"/>
                <a:cs typeface="Montaser Arabic Bold"/>
                <a:sym typeface="Montaser Arabic Bold"/>
                <a:rtl val="true"/>
              </a:rPr>
              <a:t>أبو شقرة: </a:t>
            </a:r>
            <a:r>
              <a:rPr lang="ar-EG" sz="1945">
                <a:solidFill>
                  <a:srgbClr val="000000"/>
                </a:solidFill>
                <a:latin typeface="Montaser Arabic"/>
                <a:ea typeface="Montaser Arabic"/>
                <a:cs typeface="Montaser Arabic"/>
                <a:sym typeface="Montaser Arabic"/>
                <a:rtl val="true"/>
              </a:rPr>
              <a:t>يستخدم نظام </a:t>
            </a:r>
            <a:r>
              <a:rPr lang="en-US" sz="1945">
                <a:solidFill>
                  <a:srgbClr val="000000"/>
                </a:solidFill>
                <a:latin typeface="Montaser Arabic"/>
                <a:ea typeface="Montaser Arabic"/>
                <a:cs typeface="Montaser Arabic"/>
                <a:sym typeface="Montaser Arabic"/>
              </a:rPr>
              <a:t>ERP</a:t>
            </a:r>
            <a:r>
              <a:rPr lang="ar-EG" sz="1945">
                <a:solidFill>
                  <a:srgbClr val="000000"/>
                </a:solidFill>
                <a:latin typeface="Montaser Arabic"/>
                <a:ea typeface="Montaser Arabic"/>
                <a:cs typeface="Montaser Arabic"/>
                <a:sym typeface="Montaser Arabic"/>
                <a:rtl val="true"/>
              </a:rPr>
              <a:t> لتنسيق العمليات بين الفروع وإدارة الموارد</a:t>
            </a:r>
          </a:p>
          <a:p>
            <a:pPr algn="r" rtl="true">
              <a:lnSpc>
                <a:spcPts val="2724"/>
              </a:lnSpc>
              <a:spcBef>
                <a:spcPct val="0"/>
              </a:spcBef>
            </a:pPr>
            <a:r>
              <a:rPr lang="en-US" sz="1945">
                <a:solidFill>
                  <a:srgbClr val="000000"/>
                </a:solidFill>
                <a:latin typeface="Montaser Arabic"/>
                <a:ea typeface="Montaser Arabic"/>
                <a:cs typeface="Montaser Arabic"/>
                <a:sym typeface="Montaser Arabic"/>
              </a:rPr>
              <a:t>TBS (The Bakery Shop)</a:t>
            </a:r>
            <a:r>
              <a:rPr lang="ar-EG" sz="1945">
                <a:solidFill>
                  <a:srgbClr val="000000"/>
                </a:solidFill>
                <a:latin typeface="Montaser Arabic"/>
                <a:ea typeface="Montaser Arabic"/>
                <a:cs typeface="Montaser Arabic"/>
                <a:sym typeface="Montaser Arabic"/>
                <a:rtl val="true"/>
              </a:rPr>
              <a:t>: تعتمد على أنظمة </a:t>
            </a:r>
            <a:r>
              <a:rPr lang="en-US" sz="1945">
                <a:solidFill>
                  <a:srgbClr val="000000"/>
                </a:solidFill>
                <a:latin typeface="Montaser Arabic"/>
                <a:ea typeface="Montaser Arabic"/>
                <a:cs typeface="Montaser Arabic"/>
                <a:sym typeface="Montaser Arabic"/>
              </a:rPr>
              <a:t>ERP</a:t>
            </a:r>
            <a:r>
              <a:rPr lang="ar-EG" sz="1945">
                <a:solidFill>
                  <a:srgbClr val="000000"/>
                </a:solidFill>
                <a:latin typeface="Montaser Arabic"/>
                <a:ea typeface="Montaser Arabic"/>
                <a:cs typeface="Montaser Arabic"/>
                <a:sym typeface="Montaser Arabic"/>
                <a:rtl val="true"/>
              </a:rPr>
              <a:t> لتحسين عمليات الإنتاج والمبيعات</a:t>
            </a:r>
          </a:p>
          <a:p>
            <a:pPr algn="r" rtl="true">
              <a:lnSpc>
                <a:spcPts val="2724"/>
              </a:lnSpc>
              <a:spcBef>
                <a:spcPct val="0"/>
              </a:spcBef>
            </a:pPr>
            <a:r>
              <a:rPr lang="ar-EG" sz="1945">
                <a:solidFill>
                  <a:srgbClr val="000000"/>
                </a:solidFill>
                <a:latin typeface="Montaser Arabic"/>
                <a:ea typeface="Montaser Arabic"/>
                <a:cs typeface="Montaser Arabic"/>
                <a:sym typeface="Montaser Arabic"/>
                <a:rtl val="true"/>
              </a:rPr>
              <a:t> </a:t>
            </a:r>
          </a:p>
          <a:p>
            <a:pPr algn="r" rtl="true">
              <a:lnSpc>
                <a:spcPts val="2724"/>
              </a:lnSpc>
              <a:spcBef>
                <a:spcPct val="0"/>
              </a:spcBef>
            </a:pPr>
            <a:r>
              <a:rPr lang="en-US" sz="1945">
                <a:solidFill>
                  <a:srgbClr val="000000"/>
                </a:solidFill>
                <a:latin typeface="Montaser Arabic"/>
                <a:ea typeface="Montaser Arabic"/>
                <a:cs typeface="Montaser Arabic"/>
                <a:sym typeface="Montaser Arabic"/>
              </a:rPr>
              <a:t>5</a:t>
            </a:r>
            <a:r>
              <a:rPr lang="ar-EG" b="true" sz="1945">
                <a:solidFill>
                  <a:srgbClr val="000000"/>
                </a:solidFill>
                <a:latin typeface="Montaser Arabic Bold"/>
                <a:ea typeface="Montaser Arabic Bold"/>
                <a:cs typeface="Montaser Arabic Bold"/>
                <a:sym typeface="Montaser Arabic Bold"/>
                <a:rtl val="true"/>
              </a:rPr>
              <a:t>. شركات المنتجات الغذائية:</a:t>
            </a:r>
          </a:p>
          <a:p>
            <a:pPr algn="r" rtl="true">
              <a:lnSpc>
                <a:spcPts val="2724"/>
              </a:lnSpc>
              <a:spcBef>
                <a:spcPct val="0"/>
              </a:spcBef>
            </a:pPr>
            <a:r>
              <a:rPr lang="ar-EG" sz="1945">
                <a:solidFill>
                  <a:srgbClr val="000000"/>
                </a:solidFill>
                <a:latin typeface="Montaser Arabic"/>
                <a:ea typeface="Montaser Arabic"/>
                <a:cs typeface="Montaser Arabic"/>
                <a:sym typeface="Montaser Arabic"/>
                <a:rtl val="true"/>
              </a:rPr>
              <a:t>سفنكس للصناعات الغذائية: تستخدم أنظمة </a:t>
            </a:r>
            <a:r>
              <a:rPr lang="en-US" sz="1945">
                <a:solidFill>
                  <a:srgbClr val="000000"/>
                </a:solidFill>
                <a:latin typeface="Montaser Arabic"/>
                <a:ea typeface="Montaser Arabic"/>
                <a:cs typeface="Montaser Arabic"/>
                <a:sym typeface="Montaser Arabic"/>
              </a:rPr>
              <a:t>ERP</a:t>
            </a:r>
            <a:r>
              <a:rPr lang="ar-EG" sz="1945">
                <a:solidFill>
                  <a:srgbClr val="000000"/>
                </a:solidFill>
                <a:latin typeface="Montaser Arabic"/>
                <a:ea typeface="Montaser Arabic"/>
                <a:cs typeface="Montaser Arabic"/>
                <a:sym typeface="Montaser Arabic"/>
                <a:rtl val="true"/>
              </a:rPr>
              <a:t> لإدارة الإنتاج والمخزون وتحسين العمليات المالية</a:t>
            </a:r>
          </a:p>
          <a:p>
            <a:pPr algn="r" rtl="true">
              <a:lnSpc>
                <a:spcPts val="2724"/>
              </a:lnSpc>
              <a:spcBef>
                <a:spcPct val="0"/>
              </a:spcBef>
            </a:pPr>
          </a:p>
          <a:p>
            <a:pPr algn="r" rtl="true">
              <a:lnSpc>
                <a:spcPts val="2724"/>
              </a:lnSpc>
              <a:spcBef>
                <a:spcPct val="0"/>
              </a:spcBef>
            </a:pPr>
            <a:r>
              <a:rPr lang="ar-EG" sz="1945">
                <a:solidFill>
                  <a:srgbClr val="000000"/>
                </a:solidFill>
                <a:latin typeface="Montaser Arabic"/>
                <a:ea typeface="Montaser Arabic"/>
                <a:cs typeface="Montaser Arabic"/>
                <a:sym typeface="Montaser Arabic"/>
                <a:rtl val="true"/>
              </a:rPr>
              <a:t>ويمكننا القول أن هذه الأنظمة تساعد الشركات والمطاعم في تحسين الكفاءة التشغيلية، تقليل الأخطاء، ومراقبة المخزون والمبيعات بشكل أدق، مما يعزز أداءها التجاري ويساهم في اتخاذ قرارات أكثر دقة بناءً على البيانات</a:t>
            </a:r>
          </a:p>
          <a:p>
            <a:pPr algn="r" rtl="true">
              <a:lnSpc>
                <a:spcPts val="2724"/>
              </a:lnSpc>
              <a:spcBef>
                <a:spcPct val="0"/>
              </a:spcBef>
            </a:pPr>
            <a:r>
              <a:rPr lang="ar-EG" sz="1945">
                <a:solidFill>
                  <a:srgbClr val="000000"/>
                </a:solidFill>
                <a:latin typeface="Montaser Arabic"/>
                <a:ea typeface="Montaser Arabic"/>
                <a:cs typeface="Montaser Arabic"/>
                <a:sym typeface="Montaser Arabic"/>
                <a:rtl val="true"/>
              </a:rPr>
              <a:t> </a:t>
            </a:r>
            <a:r>
              <a:rPr lang="ar-EG" b="true" sz="1945">
                <a:solidFill>
                  <a:srgbClr val="000000"/>
                </a:solidFill>
                <a:latin typeface="Montaser Arabic Bold"/>
                <a:ea typeface="Montaser Arabic Bold"/>
                <a:cs typeface="Montaser Arabic Bold"/>
                <a:sym typeface="Montaser Arabic Bold"/>
                <a:rtl val="true"/>
              </a:rPr>
              <a:t>من أبرز الشركات التي تقدم خدمات </a:t>
            </a:r>
            <a:r>
              <a:rPr lang="en-US" b="true" sz="1945">
                <a:solidFill>
                  <a:srgbClr val="000000"/>
                </a:solidFill>
                <a:latin typeface="Montaser Arabic Bold"/>
                <a:ea typeface="Montaser Arabic Bold"/>
                <a:cs typeface="Montaser Arabic Bold"/>
                <a:sym typeface="Montaser Arabic Bold"/>
              </a:rPr>
              <a:t>ERP</a:t>
            </a:r>
            <a:r>
              <a:rPr lang="ar-EG" b="true" sz="1945">
                <a:solidFill>
                  <a:srgbClr val="000000"/>
                </a:solidFill>
                <a:latin typeface="Montaser Arabic Bold"/>
                <a:ea typeface="Montaser Arabic Bold"/>
                <a:cs typeface="Montaser Arabic Bold"/>
                <a:sym typeface="Montaser Arabic Bold"/>
                <a:rtl val="true"/>
              </a:rPr>
              <a:t> في مصر:</a:t>
            </a:r>
          </a:p>
          <a:p>
            <a:pPr algn="r" rtl="true">
              <a:lnSpc>
                <a:spcPts val="2724"/>
              </a:lnSpc>
              <a:spcBef>
                <a:spcPct val="0"/>
              </a:spcBef>
            </a:pPr>
            <a:r>
              <a:rPr lang="ar-EG" sz="1945">
                <a:solidFill>
                  <a:srgbClr val="000000"/>
                </a:solidFill>
                <a:latin typeface="Montaser Arabic"/>
                <a:ea typeface="Montaser Arabic"/>
                <a:cs typeface="Montaser Arabic"/>
                <a:sym typeface="Montaser Arabic"/>
                <a:rtl val="true"/>
              </a:rPr>
              <a:t> </a:t>
            </a:r>
          </a:p>
          <a:p>
            <a:pPr algn="r" rtl="true">
              <a:lnSpc>
                <a:spcPts val="2724"/>
              </a:lnSpc>
              <a:spcBef>
                <a:spcPct val="0"/>
              </a:spcBef>
            </a:pPr>
            <a:r>
              <a:rPr lang="en-US" sz="1945">
                <a:solidFill>
                  <a:srgbClr val="000000"/>
                </a:solidFill>
                <a:latin typeface="Montaser Arabic"/>
                <a:ea typeface="Montaser Arabic"/>
                <a:cs typeface="Montaser Arabic"/>
                <a:sym typeface="Montaser Arabic"/>
              </a:rPr>
              <a:t>1</a:t>
            </a:r>
            <a:r>
              <a:rPr lang="ar-EG" sz="1945">
                <a:solidFill>
                  <a:srgbClr val="000000"/>
                </a:solidFill>
                <a:latin typeface="Montaser Arabic"/>
                <a:ea typeface="Montaser Arabic"/>
                <a:cs typeface="Montaser Arabic"/>
                <a:sym typeface="Montaser Arabic"/>
                <a:rtl val="true"/>
              </a:rPr>
              <a:t>. </a:t>
            </a:r>
            <a:r>
              <a:rPr lang="en-US" sz="1945">
                <a:solidFill>
                  <a:srgbClr val="000000"/>
                </a:solidFill>
                <a:latin typeface="Montaser Arabic"/>
                <a:ea typeface="Montaser Arabic"/>
                <a:cs typeface="Montaser Arabic"/>
                <a:sym typeface="Montaser Arabic"/>
              </a:rPr>
              <a:t>GBS Global Business Solutions</a:t>
            </a:r>
            <a:r>
              <a:rPr lang="ar-EG" sz="1945">
                <a:solidFill>
                  <a:srgbClr val="000000"/>
                </a:solidFill>
                <a:latin typeface="Montaser Arabic"/>
                <a:ea typeface="Montaser Arabic"/>
                <a:cs typeface="Montaser Arabic"/>
                <a:sym typeface="Montaser Arabic"/>
                <a:rtl val="true"/>
              </a:rPr>
              <a:t>: توفر أنظمة </a:t>
            </a:r>
            <a:r>
              <a:rPr lang="en-US" sz="1945">
                <a:solidFill>
                  <a:srgbClr val="000000"/>
                </a:solidFill>
                <a:latin typeface="Montaser Arabic"/>
                <a:ea typeface="Montaser Arabic"/>
                <a:cs typeface="Montaser Arabic"/>
                <a:sym typeface="Montaser Arabic"/>
              </a:rPr>
              <a:t>ERP</a:t>
            </a:r>
            <a:r>
              <a:rPr lang="ar-EG" sz="1945">
                <a:solidFill>
                  <a:srgbClr val="000000"/>
                </a:solidFill>
                <a:latin typeface="Montaser Arabic"/>
                <a:ea typeface="Montaser Arabic"/>
                <a:cs typeface="Montaser Arabic"/>
                <a:sym typeface="Montaser Arabic"/>
                <a:rtl val="true"/>
              </a:rPr>
              <a:t> مثل </a:t>
            </a:r>
            <a:r>
              <a:rPr lang="en-US" sz="1945">
                <a:solidFill>
                  <a:srgbClr val="000000"/>
                </a:solidFill>
                <a:latin typeface="Montaser Arabic"/>
                <a:ea typeface="Montaser Arabic"/>
                <a:cs typeface="Montaser Arabic"/>
                <a:sym typeface="Montaser Arabic"/>
              </a:rPr>
              <a:t>EPICOR</a:t>
            </a:r>
            <a:r>
              <a:rPr lang="ar-EG" sz="1945">
                <a:solidFill>
                  <a:srgbClr val="000000"/>
                </a:solidFill>
                <a:latin typeface="Montaser Arabic"/>
                <a:ea typeface="Montaser Arabic"/>
                <a:cs typeface="Montaser Arabic"/>
                <a:sym typeface="Montaser Arabic"/>
                <a:rtl val="true"/>
              </a:rPr>
              <a:t> و</a:t>
            </a:r>
            <a:r>
              <a:rPr lang="en-US" sz="1945">
                <a:solidFill>
                  <a:srgbClr val="000000"/>
                </a:solidFill>
                <a:latin typeface="Montaser Arabic"/>
                <a:ea typeface="Montaser Arabic"/>
                <a:cs typeface="Montaser Arabic"/>
                <a:sym typeface="Montaser Arabic"/>
              </a:rPr>
              <a:t>iScala</a:t>
            </a:r>
            <a:r>
              <a:rPr lang="ar-EG" sz="1945">
                <a:solidFill>
                  <a:srgbClr val="000000"/>
                </a:solidFill>
                <a:latin typeface="Montaser Arabic"/>
                <a:ea typeface="Montaser Arabic"/>
                <a:cs typeface="Montaser Arabic"/>
                <a:sym typeface="Montaser Arabic"/>
                <a:rtl val="true"/>
              </a:rPr>
              <a:t>، وتستهدف الشركات الكبيرة والمتوسطة الحجم لتحسين إدارة العمليات وتوحيدها</a:t>
            </a:r>
          </a:p>
          <a:p>
            <a:pPr algn="r" rtl="true">
              <a:lnSpc>
                <a:spcPts val="2724"/>
              </a:lnSpc>
              <a:spcBef>
                <a:spcPct val="0"/>
              </a:spcBef>
            </a:pPr>
            <a:r>
              <a:rPr lang="en-US" sz="1945">
                <a:solidFill>
                  <a:srgbClr val="000000"/>
                </a:solidFill>
                <a:latin typeface="Montaser Arabic"/>
                <a:ea typeface="Montaser Arabic"/>
                <a:cs typeface="Montaser Arabic"/>
                <a:sym typeface="Montaser Arabic"/>
              </a:rPr>
              <a:t>2</a:t>
            </a:r>
            <a:r>
              <a:rPr lang="ar-EG" sz="1945">
                <a:solidFill>
                  <a:srgbClr val="000000"/>
                </a:solidFill>
                <a:latin typeface="Montaser Arabic"/>
                <a:ea typeface="Montaser Arabic"/>
                <a:cs typeface="Montaser Arabic"/>
                <a:sym typeface="Montaser Arabic"/>
                <a:rtl val="true"/>
              </a:rPr>
              <a:t>. </a:t>
            </a:r>
            <a:r>
              <a:rPr lang="en-US" sz="1945">
                <a:solidFill>
                  <a:srgbClr val="000000"/>
                </a:solidFill>
                <a:latin typeface="Montaser Arabic"/>
                <a:ea typeface="Montaser Arabic"/>
                <a:cs typeface="Montaser Arabic"/>
                <a:sym typeface="Montaser Arabic"/>
              </a:rPr>
              <a:t>Microtech Software Solutions</a:t>
            </a:r>
            <a:r>
              <a:rPr lang="ar-EG" sz="1945">
                <a:solidFill>
                  <a:srgbClr val="000000"/>
                </a:solidFill>
                <a:latin typeface="Montaser Arabic"/>
                <a:ea typeface="Montaser Arabic"/>
                <a:cs typeface="Montaser Arabic"/>
                <a:sym typeface="Montaser Arabic"/>
                <a:rtl val="true"/>
              </a:rPr>
              <a:t>: من الشركات الرائدة في مجال برامج </a:t>
            </a:r>
            <a:r>
              <a:rPr lang="en-US" sz="1945">
                <a:solidFill>
                  <a:srgbClr val="000000"/>
                </a:solidFill>
                <a:latin typeface="Montaser Arabic"/>
                <a:ea typeface="Montaser Arabic"/>
                <a:cs typeface="Montaser Arabic"/>
                <a:sym typeface="Montaser Arabic"/>
              </a:rPr>
              <a:t>ERP</a:t>
            </a:r>
            <a:r>
              <a:rPr lang="ar-EG" sz="1945">
                <a:solidFill>
                  <a:srgbClr val="000000"/>
                </a:solidFill>
                <a:latin typeface="Montaser Arabic"/>
                <a:ea typeface="Montaser Arabic"/>
                <a:cs typeface="Montaser Arabic"/>
                <a:sym typeface="Montaser Arabic"/>
                <a:rtl val="true"/>
              </a:rPr>
              <a:t> منذ أكثر من </a:t>
            </a:r>
            <a:r>
              <a:rPr lang="en-US" sz="1945">
                <a:solidFill>
                  <a:srgbClr val="000000"/>
                </a:solidFill>
                <a:latin typeface="Montaser Arabic"/>
                <a:ea typeface="Montaser Arabic"/>
                <a:cs typeface="Montaser Arabic"/>
                <a:sym typeface="Montaser Arabic"/>
              </a:rPr>
              <a:t>30</a:t>
            </a:r>
            <a:r>
              <a:rPr lang="ar-EG" sz="1945">
                <a:solidFill>
                  <a:srgbClr val="000000"/>
                </a:solidFill>
                <a:latin typeface="Montaser Arabic"/>
                <a:ea typeface="Montaser Arabic"/>
                <a:cs typeface="Montaser Arabic"/>
                <a:sym typeface="Montaser Arabic"/>
                <a:rtl val="true"/>
              </a:rPr>
              <a:t> عامًا، حيث تقدم حلولاً لإدارة العمليات والمعلومات بدقة عالية</a:t>
            </a:r>
          </a:p>
          <a:p>
            <a:pPr algn="r" rtl="true">
              <a:lnSpc>
                <a:spcPts val="2724"/>
              </a:lnSpc>
              <a:spcBef>
                <a:spcPct val="0"/>
              </a:spcBef>
            </a:pPr>
            <a:r>
              <a:rPr lang="en-US" sz="1945">
                <a:solidFill>
                  <a:srgbClr val="000000"/>
                </a:solidFill>
                <a:latin typeface="Montaser Arabic"/>
                <a:ea typeface="Montaser Arabic"/>
                <a:cs typeface="Montaser Arabic"/>
                <a:sym typeface="Montaser Arabic"/>
              </a:rPr>
              <a:t>3</a:t>
            </a:r>
            <a:r>
              <a:rPr lang="ar-EG" sz="1945">
                <a:solidFill>
                  <a:srgbClr val="000000"/>
                </a:solidFill>
                <a:latin typeface="Montaser Arabic"/>
                <a:ea typeface="Montaser Arabic"/>
                <a:cs typeface="Montaser Arabic"/>
                <a:sym typeface="Montaser Arabic"/>
                <a:rtl val="true"/>
              </a:rPr>
              <a:t>. </a:t>
            </a:r>
            <a:r>
              <a:rPr lang="en-US" sz="1945">
                <a:solidFill>
                  <a:srgbClr val="000000"/>
                </a:solidFill>
                <a:latin typeface="Montaser Arabic"/>
                <a:ea typeface="Montaser Arabic"/>
                <a:cs typeface="Montaser Arabic"/>
                <a:sym typeface="Montaser Arabic"/>
              </a:rPr>
              <a:t>Oratech</a:t>
            </a:r>
            <a:r>
              <a:rPr lang="ar-EG" sz="1945">
                <a:solidFill>
                  <a:srgbClr val="000000"/>
                </a:solidFill>
                <a:latin typeface="Montaser Arabic"/>
                <a:ea typeface="Montaser Arabic"/>
                <a:cs typeface="Montaser Arabic"/>
                <a:sym typeface="Montaser Arabic"/>
                <a:rtl val="true"/>
              </a:rPr>
              <a:t>: تقدم حلولًا لأنظمة </a:t>
            </a:r>
            <a:r>
              <a:rPr lang="en-US" sz="1945">
                <a:solidFill>
                  <a:srgbClr val="000000"/>
                </a:solidFill>
                <a:latin typeface="Montaser Arabic"/>
                <a:ea typeface="Montaser Arabic"/>
                <a:cs typeface="Montaser Arabic"/>
                <a:sym typeface="Montaser Arabic"/>
              </a:rPr>
              <a:t>ERP</a:t>
            </a:r>
            <a:r>
              <a:rPr lang="ar-EG" sz="1945">
                <a:solidFill>
                  <a:srgbClr val="000000"/>
                </a:solidFill>
                <a:latin typeface="Montaser Arabic"/>
                <a:ea typeface="Montaser Arabic"/>
                <a:cs typeface="Montaser Arabic"/>
                <a:sym typeface="Montaser Arabic"/>
                <a:rtl val="true"/>
              </a:rPr>
              <a:t> و</a:t>
            </a:r>
            <a:r>
              <a:rPr lang="en-US" sz="1945">
                <a:solidFill>
                  <a:srgbClr val="000000"/>
                </a:solidFill>
                <a:latin typeface="Montaser Arabic"/>
                <a:ea typeface="Montaser Arabic"/>
                <a:cs typeface="Montaser Arabic"/>
                <a:sym typeface="Montaser Arabic"/>
              </a:rPr>
              <a:t>GRP</a:t>
            </a:r>
            <a:r>
              <a:rPr lang="ar-EG" sz="1945">
                <a:solidFill>
                  <a:srgbClr val="000000"/>
                </a:solidFill>
                <a:latin typeface="Montaser Arabic"/>
                <a:ea typeface="Montaser Arabic"/>
                <a:cs typeface="Montaser Arabic"/>
                <a:sym typeface="Montaser Arabic"/>
                <a:rtl val="true"/>
              </a:rPr>
              <a:t> (تخطيط موارد الحكومة)، وهي متخصصة في تطوير أنظمة تكنولوجية متكاملة تناسب مختلف الصناعات</a:t>
            </a:r>
          </a:p>
          <a:p>
            <a:pPr algn="r" rtl="true">
              <a:lnSpc>
                <a:spcPts val="2724"/>
              </a:lnSpc>
              <a:spcBef>
                <a:spcPct val="0"/>
              </a:spcBef>
            </a:pPr>
            <a:r>
              <a:rPr lang="en-US" sz="1945">
                <a:solidFill>
                  <a:srgbClr val="000000"/>
                </a:solidFill>
                <a:latin typeface="Montaser Arabic"/>
                <a:ea typeface="Montaser Arabic"/>
                <a:cs typeface="Montaser Arabic"/>
                <a:sym typeface="Montaser Arabic"/>
              </a:rPr>
              <a:t>4</a:t>
            </a:r>
            <a:r>
              <a:rPr lang="ar-EG" sz="1945">
                <a:solidFill>
                  <a:srgbClr val="000000"/>
                </a:solidFill>
                <a:latin typeface="Montaser Arabic"/>
                <a:ea typeface="Montaser Arabic"/>
                <a:cs typeface="Montaser Arabic"/>
                <a:sym typeface="Montaser Arabic"/>
                <a:rtl val="true"/>
              </a:rPr>
              <a:t>. </a:t>
            </a:r>
            <a:r>
              <a:rPr lang="en-US" sz="1945">
                <a:solidFill>
                  <a:srgbClr val="000000"/>
                </a:solidFill>
                <a:latin typeface="Montaser Arabic"/>
                <a:ea typeface="Montaser Arabic"/>
                <a:cs typeface="Montaser Arabic"/>
                <a:sym typeface="Montaser Arabic"/>
              </a:rPr>
              <a:t>Azdan</a:t>
            </a:r>
            <a:r>
              <a:rPr lang="ar-EG" sz="1945">
                <a:solidFill>
                  <a:srgbClr val="000000"/>
                </a:solidFill>
                <a:latin typeface="Montaser Arabic"/>
                <a:ea typeface="Montaser Arabic"/>
                <a:cs typeface="Montaser Arabic"/>
                <a:sym typeface="Montaser Arabic"/>
                <a:rtl val="true"/>
              </a:rPr>
              <a:t>: تركز على تقديم حلول </a:t>
            </a:r>
            <a:r>
              <a:rPr lang="en-US" sz="1945">
                <a:solidFill>
                  <a:srgbClr val="000000"/>
                </a:solidFill>
                <a:latin typeface="Montaser Arabic"/>
                <a:ea typeface="Montaser Arabic"/>
                <a:cs typeface="Montaser Arabic"/>
                <a:sym typeface="Montaser Arabic"/>
              </a:rPr>
              <a:t>ERP</a:t>
            </a:r>
            <a:r>
              <a:rPr lang="ar-EG" sz="1945">
                <a:solidFill>
                  <a:srgbClr val="000000"/>
                </a:solidFill>
                <a:latin typeface="Montaser Arabic"/>
                <a:ea typeface="Montaser Arabic"/>
                <a:cs typeface="Montaser Arabic"/>
                <a:sym typeface="Montaser Arabic"/>
                <a:rtl val="true"/>
              </a:rPr>
              <a:t> مخصصة، وتستخدم تقنيات </a:t>
            </a:r>
            <a:r>
              <a:rPr lang="en-US" sz="1945">
                <a:solidFill>
                  <a:srgbClr val="000000"/>
                </a:solidFill>
                <a:latin typeface="Montaser Arabic"/>
                <a:ea typeface="Montaser Arabic"/>
                <a:cs typeface="Montaser Arabic"/>
                <a:sym typeface="Montaser Arabic"/>
              </a:rPr>
              <a:t>NetSuite</a:t>
            </a:r>
            <a:r>
              <a:rPr lang="ar-EG" sz="1945">
                <a:solidFill>
                  <a:srgbClr val="000000"/>
                </a:solidFill>
                <a:latin typeface="Montaser Arabic"/>
                <a:ea typeface="Montaser Arabic"/>
                <a:cs typeface="Montaser Arabic"/>
                <a:sym typeface="Montaser Arabic"/>
                <a:rtl val="true"/>
              </a:rPr>
              <a:t> لتلبية احتياجات الشركات الصغيرة والمتوسطة والكبيرة</a:t>
            </a:r>
          </a:p>
          <a:p>
            <a:pPr algn="r" rtl="true">
              <a:lnSpc>
                <a:spcPts val="2724"/>
              </a:lnSpc>
              <a:spcBef>
                <a:spcPct val="0"/>
              </a:spcBef>
            </a:pPr>
            <a:r>
              <a:rPr lang="en-US" sz="1945">
                <a:solidFill>
                  <a:srgbClr val="000000"/>
                </a:solidFill>
                <a:latin typeface="Montaser Arabic"/>
                <a:ea typeface="Montaser Arabic"/>
                <a:cs typeface="Montaser Arabic"/>
                <a:sym typeface="Montaser Arabic"/>
              </a:rPr>
              <a:t>5</a:t>
            </a:r>
            <a:r>
              <a:rPr lang="ar-EG" sz="1945">
                <a:solidFill>
                  <a:srgbClr val="000000"/>
                </a:solidFill>
                <a:latin typeface="Montaser Arabic"/>
                <a:ea typeface="Montaser Arabic"/>
                <a:cs typeface="Montaser Arabic"/>
                <a:sym typeface="Montaser Arabic"/>
                <a:rtl val="true"/>
              </a:rPr>
              <a:t>. </a:t>
            </a:r>
            <a:r>
              <a:rPr lang="en-US" sz="1945">
                <a:solidFill>
                  <a:srgbClr val="000000"/>
                </a:solidFill>
                <a:latin typeface="Montaser Arabic"/>
                <a:ea typeface="Montaser Arabic"/>
                <a:cs typeface="Montaser Arabic"/>
                <a:sym typeface="Montaser Arabic"/>
              </a:rPr>
              <a:t>Trend Information Systems</a:t>
            </a:r>
            <a:r>
              <a:rPr lang="ar-EG" sz="1945">
                <a:solidFill>
                  <a:srgbClr val="000000"/>
                </a:solidFill>
                <a:latin typeface="Montaser Arabic"/>
                <a:ea typeface="Montaser Arabic"/>
                <a:cs typeface="Montaser Arabic"/>
                <a:sym typeface="Montaser Arabic"/>
                <a:rtl val="true"/>
              </a:rPr>
              <a:t>: تعتمد على نظام </a:t>
            </a:r>
            <a:r>
              <a:rPr lang="en-US" sz="1945">
                <a:solidFill>
                  <a:srgbClr val="000000"/>
                </a:solidFill>
                <a:latin typeface="Montaser Arabic"/>
                <a:ea typeface="Montaser Arabic"/>
                <a:cs typeface="Montaser Arabic"/>
                <a:sym typeface="Montaser Arabic"/>
              </a:rPr>
              <a:t>Odoo</a:t>
            </a:r>
            <a:r>
              <a:rPr lang="ar-EG" sz="1945">
                <a:solidFill>
                  <a:srgbClr val="000000"/>
                </a:solidFill>
                <a:latin typeface="Montaser Arabic"/>
                <a:ea typeface="Montaser Arabic"/>
                <a:cs typeface="Montaser Arabic"/>
                <a:sym typeface="Montaser Arabic"/>
                <a:rtl val="true"/>
              </a:rPr>
              <a:t> لتقديم حلول </a:t>
            </a:r>
            <a:r>
              <a:rPr lang="en-US" sz="1945">
                <a:solidFill>
                  <a:srgbClr val="000000"/>
                </a:solidFill>
                <a:latin typeface="Montaser Arabic"/>
                <a:ea typeface="Montaser Arabic"/>
                <a:cs typeface="Montaser Arabic"/>
                <a:sym typeface="Montaser Arabic"/>
              </a:rPr>
              <a:t>ERP</a:t>
            </a:r>
            <a:r>
              <a:rPr lang="ar-EG" sz="1945">
                <a:solidFill>
                  <a:srgbClr val="000000"/>
                </a:solidFill>
                <a:latin typeface="Montaser Arabic"/>
                <a:ea typeface="Montaser Arabic"/>
                <a:cs typeface="Montaser Arabic"/>
                <a:sym typeface="Montaser Arabic"/>
                <a:rtl val="true"/>
              </a:rPr>
              <a:t> متكاملة تناسب احتياجات العملاء في مجالات متعددة، مثل التجارة والتجزئة</a:t>
            </a:r>
          </a:p>
          <a:p>
            <a:pPr algn="r" rtl="true">
              <a:lnSpc>
                <a:spcPts val="2724"/>
              </a:lnSpc>
              <a:spcBef>
                <a:spcPct val="0"/>
              </a:spcBef>
            </a:pPr>
            <a:r>
              <a:rPr lang="en-US" sz="1945">
                <a:solidFill>
                  <a:srgbClr val="000000"/>
                </a:solidFill>
                <a:latin typeface="Montaser Arabic"/>
                <a:ea typeface="Montaser Arabic"/>
                <a:cs typeface="Montaser Arabic"/>
                <a:sym typeface="Montaser Arabic"/>
              </a:rPr>
              <a:t>6</a:t>
            </a:r>
            <a:r>
              <a:rPr lang="ar-EG" sz="1945">
                <a:solidFill>
                  <a:srgbClr val="000000"/>
                </a:solidFill>
                <a:latin typeface="Montaser Arabic"/>
                <a:ea typeface="Montaser Arabic"/>
                <a:cs typeface="Montaser Arabic"/>
                <a:sym typeface="Montaser Arabic"/>
                <a:rtl val="true"/>
              </a:rPr>
              <a:t>. </a:t>
            </a:r>
            <a:r>
              <a:rPr lang="en-US" sz="1945">
                <a:solidFill>
                  <a:srgbClr val="000000"/>
                </a:solidFill>
                <a:latin typeface="Montaser Arabic"/>
                <a:ea typeface="Montaser Arabic"/>
                <a:cs typeface="Montaser Arabic"/>
                <a:sym typeface="Montaser Arabic"/>
              </a:rPr>
              <a:t>BSoft Egypt</a:t>
            </a:r>
            <a:r>
              <a:rPr lang="ar-EG" sz="1945">
                <a:solidFill>
                  <a:srgbClr val="000000"/>
                </a:solidFill>
                <a:latin typeface="Montaser Arabic"/>
                <a:ea typeface="Montaser Arabic"/>
                <a:cs typeface="Montaser Arabic"/>
                <a:sym typeface="Montaser Arabic"/>
                <a:rtl val="true"/>
              </a:rPr>
              <a:t>: متخصصة في تقديم حلول تقنية الأعمال وتعتبر شريكًا تقنيًا للشركات لتطبيق حلول </a:t>
            </a:r>
            <a:r>
              <a:rPr lang="en-US" sz="1945">
                <a:solidFill>
                  <a:srgbClr val="000000"/>
                </a:solidFill>
                <a:latin typeface="Montaser Arabic"/>
                <a:ea typeface="Montaser Arabic"/>
                <a:cs typeface="Montaser Arabic"/>
                <a:sym typeface="Montaser Arabic"/>
              </a:rPr>
              <a:t>ERP</a:t>
            </a:r>
            <a:r>
              <a:rPr lang="ar-EG" sz="1945">
                <a:solidFill>
                  <a:srgbClr val="000000"/>
                </a:solidFill>
                <a:latin typeface="Montaser Arabic"/>
                <a:ea typeface="Montaser Arabic"/>
                <a:cs typeface="Montaser Arabic"/>
                <a:sym typeface="Montaser Arabic"/>
                <a:rtl val="true"/>
              </a:rPr>
              <a:t> بشكل مخصص</a:t>
            </a:r>
          </a:p>
          <a:p>
            <a:pPr algn="r" rtl="true">
              <a:lnSpc>
                <a:spcPts val="2724"/>
              </a:lnSpc>
              <a:spcBef>
                <a:spcPct val="0"/>
              </a:spcBef>
            </a:pPr>
            <a:r>
              <a:rPr lang="ar-EG" sz="1945">
                <a:solidFill>
                  <a:srgbClr val="000000"/>
                </a:solidFill>
                <a:latin typeface="Montaser Arabic"/>
                <a:ea typeface="Montaser Arabic"/>
                <a:cs typeface="Montaser Arabic"/>
                <a:sym typeface="Montaser Arabic"/>
                <a:rtl val="true"/>
              </a:rPr>
              <a:t>بالإضافة إلى ذلك، هناك العديد من الشركات الأخرى مثل </a:t>
            </a:r>
            <a:r>
              <a:rPr lang="en-US" sz="1945">
                <a:solidFill>
                  <a:srgbClr val="000000"/>
                </a:solidFill>
                <a:latin typeface="Montaser Arabic"/>
                <a:ea typeface="Montaser Arabic"/>
                <a:cs typeface="Montaser Arabic"/>
                <a:sym typeface="Montaser Arabic"/>
              </a:rPr>
              <a:t>TechScope، Ur-Serv</a:t>
            </a:r>
            <a:r>
              <a:rPr lang="ar-EG" sz="1945">
                <a:solidFill>
                  <a:srgbClr val="000000"/>
                </a:solidFill>
                <a:latin typeface="Montaser Arabic"/>
                <a:ea typeface="Montaser Arabic"/>
                <a:cs typeface="Montaser Arabic"/>
                <a:sym typeface="Montaser Arabic"/>
                <a:rtl val="true"/>
              </a:rPr>
              <a:t>، و</a:t>
            </a:r>
            <a:r>
              <a:rPr lang="en-US" sz="1945">
                <a:solidFill>
                  <a:srgbClr val="000000"/>
                </a:solidFill>
                <a:latin typeface="Montaser Arabic"/>
                <a:ea typeface="Montaser Arabic"/>
                <a:cs typeface="Montaser Arabic"/>
                <a:sym typeface="Montaser Arabic"/>
              </a:rPr>
              <a:t>IRON Labs</a:t>
            </a:r>
            <a:r>
              <a:rPr lang="ar-EG" sz="1945">
                <a:solidFill>
                  <a:srgbClr val="000000"/>
                </a:solidFill>
                <a:latin typeface="Montaser Arabic"/>
                <a:ea typeface="Montaser Arabic"/>
                <a:cs typeface="Montaser Arabic"/>
                <a:sym typeface="Montaser Arabic"/>
                <a:rtl val="true"/>
              </a:rPr>
              <a:t> التي توفر حلولاً وخدمات </a:t>
            </a:r>
            <a:r>
              <a:rPr lang="en-US" sz="1945">
                <a:solidFill>
                  <a:srgbClr val="000000"/>
                </a:solidFill>
                <a:latin typeface="Montaser Arabic"/>
                <a:ea typeface="Montaser Arabic"/>
                <a:cs typeface="Montaser Arabic"/>
                <a:sym typeface="Montaser Arabic"/>
              </a:rPr>
              <a:t>ERP</a:t>
            </a:r>
            <a:r>
              <a:rPr lang="ar-EG" sz="1945">
                <a:solidFill>
                  <a:srgbClr val="000000"/>
                </a:solidFill>
                <a:latin typeface="Montaser Arabic"/>
                <a:ea typeface="Montaser Arabic"/>
                <a:cs typeface="Montaser Arabic"/>
                <a:sym typeface="Montaser Arabic"/>
                <a:rtl val="true"/>
              </a:rPr>
              <a:t> للشركات بمختلف أحجامها في مصر</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0053" y="-836593"/>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2813" y="5908056"/>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028700" y="5603606"/>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0144" t="0" r="-2014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5427098" y="498429"/>
            <a:ext cx="12549169" cy="7740037"/>
          </a:xfrm>
          <a:prstGeom prst="rect">
            <a:avLst/>
          </a:prstGeom>
        </p:spPr>
        <p:txBody>
          <a:bodyPr anchor="t" rtlCol="false" tIns="0" lIns="0" bIns="0" rIns="0">
            <a:spAutoFit/>
          </a:bodyPr>
          <a:lstStyle/>
          <a:p>
            <a:pPr algn="r" rtl="true">
              <a:lnSpc>
                <a:spcPts val="2833"/>
              </a:lnSpc>
              <a:spcBef>
                <a:spcPct val="0"/>
              </a:spcBef>
            </a:pPr>
            <a:r>
              <a:rPr lang="ar-EG" b="true" sz="2024">
                <a:solidFill>
                  <a:srgbClr val="000000"/>
                </a:solidFill>
                <a:latin typeface="Montaser Arabic Bold"/>
                <a:ea typeface="Montaser Arabic Bold"/>
                <a:cs typeface="Montaser Arabic Bold"/>
                <a:sym typeface="Montaser Arabic Bold"/>
                <a:rtl val="true"/>
              </a:rPr>
              <a:t>ولتحليل </a:t>
            </a:r>
            <a:r>
              <a:rPr lang="en-US" b="true" sz="2024">
                <a:solidFill>
                  <a:srgbClr val="000000"/>
                </a:solidFill>
                <a:latin typeface="Montaser Arabic Bold"/>
                <a:ea typeface="Montaser Arabic Bold"/>
                <a:cs typeface="Montaser Arabic Bold"/>
                <a:sym typeface="Montaser Arabic Bold"/>
              </a:rPr>
              <a:t>SWOT</a:t>
            </a:r>
            <a:r>
              <a:rPr lang="ar-EG" b="true" sz="2024">
                <a:solidFill>
                  <a:srgbClr val="000000"/>
                </a:solidFill>
                <a:latin typeface="Montaser Arabic Bold"/>
                <a:ea typeface="Montaser Arabic Bold"/>
                <a:cs typeface="Montaser Arabic Bold"/>
                <a:sym typeface="Montaser Arabic Bold"/>
                <a:rtl val="true"/>
              </a:rPr>
              <a:t> لأشهر أنظمة </a:t>
            </a:r>
            <a:r>
              <a:rPr lang="en-US" b="true" sz="2024">
                <a:solidFill>
                  <a:srgbClr val="000000"/>
                </a:solidFill>
                <a:latin typeface="Montaser Arabic Bold"/>
                <a:ea typeface="Montaser Arabic Bold"/>
                <a:cs typeface="Montaser Arabic Bold"/>
                <a:sym typeface="Montaser Arabic Bold"/>
              </a:rPr>
              <a:t>ERP</a:t>
            </a:r>
            <a:r>
              <a:rPr lang="ar-EG" b="true" sz="2024">
                <a:solidFill>
                  <a:srgbClr val="000000"/>
                </a:solidFill>
                <a:latin typeface="Montaser Arabic Bold"/>
                <a:ea typeface="Montaser Arabic Bold"/>
                <a:cs typeface="Montaser Arabic Bold"/>
                <a:sym typeface="Montaser Arabic Bold"/>
                <a:rtl val="true"/>
              </a:rPr>
              <a:t> المستخدمة في السوق المصرية</a:t>
            </a:r>
            <a:r>
              <a:rPr lang="ar-EG" sz="2024">
                <a:solidFill>
                  <a:srgbClr val="000000"/>
                </a:solidFill>
                <a:latin typeface="Montaser Arabic"/>
                <a:ea typeface="Montaser Arabic"/>
                <a:cs typeface="Montaser Arabic"/>
                <a:sym typeface="Montaser Arabic"/>
                <a:rtl val="true"/>
              </a:rPr>
              <a:t>، </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سنركز على بعض الأنظمة الشائعة مثل: </a:t>
            </a:r>
            <a:r>
              <a:rPr lang="en-US" sz="2024">
                <a:solidFill>
                  <a:srgbClr val="000000"/>
                </a:solidFill>
                <a:latin typeface="Montaser Arabic"/>
                <a:ea typeface="Montaser Arabic"/>
                <a:cs typeface="Montaser Arabic"/>
                <a:sym typeface="Montaser Arabic"/>
              </a:rPr>
              <a:t>SAP، Oracle، Microsoft Dynamics، Odoo</a:t>
            </a:r>
            <a:r>
              <a:rPr lang="ar-EG" sz="2024">
                <a:solidFill>
                  <a:srgbClr val="000000"/>
                </a:solidFill>
                <a:latin typeface="Montaser Arabic"/>
                <a:ea typeface="Montaser Arabic"/>
                <a:cs typeface="Montaser Arabic"/>
                <a:sym typeface="Montaser Arabic"/>
                <a:rtl val="true"/>
              </a:rPr>
              <a:t>، و</a:t>
            </a:r>
            <a:r>
              <a:rPr lang="en-US" sz="2024">
                <a:solidFill>
                  <a:srgbClr val="000000"/>
                </a:solidFill>
                <a:latin typeface="Montaser Arabic"/>
                <a:ea typeface="Montaser Arabic"/>
                <a:cs typeface="Montaser Arabic"/>
                <a:sym typeface="Montaser Arabic"/>
              </a:rPr>
              <a:t>Epicor</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 سنقوم بتحليل هذه الأنظمة بناءً على نقاط القوة والضعف والفرص والتهديدات التي تواجهها في السوق المصري ومنها:</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 </a:t>
            </a:r>
          </a:p>
          <a:p>
            <a:pPr algn="r" rtl="true">
              <a:lnSpc>
                <a:spcPts val="2833"/>
              </a:lnSpc>
              <a:spcBef>
                <a:spcPct val="0"/>
              </a:spcBef>
            </a:pPr>
            <a:r>
              <a:rPr lang="en-US" b="true" sz="2024">
                <a:solidFill>
                  <a:srgbClr val="000000"/>
                </a:solidFill>
                <a:latin typeface="Montaser Arabic Bold"/>
                <a:ea typeface="Montaser Arabic Bold"/>
                <a:cs typeface="Montaser Arabic Bold"/>
                <a:sym typeface="Montaser Arabic Bold"/>
              </a:rPr>
              <a:t>1</a:t>
            </a:r>
            <a:r>
              <a:rPr lang="ar-EG" b="true" sz="2024">
                <a:solidFill>
                  <a:srgbClr val="000000"/>
                </a:solidFill>
                <a:latin typeface="Montaser Arabic Bold"/>
                <a:ea typeface="Montaser Arabic Bold"/>
                <a:cs typeface="Montaser Arabic Bold"/>
                <a:sym typeface="Montaser Arabic Bold"/>
                <a:rtl val="true"/>
              </a:rPr>
              <a:t>. </a:t>
            </a:r>
            <a:r>
              <a:rPr lang="en-US" b="true" sz="2024">
                <a:solidFill>
                  <a:srgbClr val="000000"/>
                </a:solidFill>
                <a:latin typeface="Montaser Arabic Bold"/>
                <a:ea typeface="Montaser Arabic Bold"/>
                <a:cs typeface="Montaser Arabic Bold"/>
                <a:sym typeface="Montaser Arabic Bold"/>
              </a:rPr>
              <a:t>SAP ERP</a:t>
            </a:r>
          </a:p>
          <a:p>
            <a:pPr algn="r" rtl="true">
              <a:lnSpc>
                <a:spcPts val="2833"/>
              </a:lnSpc>
              <a:spcBef>
                <a:spcPct val="0"/>
              </a:spcBef>
            </a:pPr>
            <a:r>
              <a:rPr lang="ar-EG" b="true" sz="2024">
                <a:solidFill>
                  <a:srgbClr val="000000"/>
                </a:solidFill>
                <a:latin typeface="Montaser Arabic Bold"/>
                <a:ea typeface="Montaser Arabic Bold"/>
                <a:cs typeface="Montaser Arabic Bold"/>
                <a:sym typeface="Montaser Arabic Bold"/>
                <a:rtl val="true"/>
              </a:rPr>
              <a:t>اولا،نقاط القوة:</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تكامل شامل: يوفر تكاملاً متقدماً بين جميع الوحدات مثل المالية، الموارد البشرية، والمشتريات</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سمعة قوية: يتمتع بسمعة قوية في السوق المصري ويدعمه تاريخ طويل من الابتكار</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مرونة التوسع: مناسب للشركات الكبيرة والمؤسسات التي تخطط للتوسع على مستوى عالمي</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 </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ث</a:t>
            </a:r>
            <a:r>
              <a:rPr lang="ar-EG" b="true" sz="2024">
                <a:solidFill>
                  <a:srgbClr val="000000"/>
                </a:solidFill>
                <a:latin typeface="Montaser Arabic Bold"/>
                <a:ea typeface="Montaser Arabic Bold"/>
                <a:cs typeface="Montaser Arabic Bold"/>
                <a:sym typeface="Montaser Arabic Bold"/>
                <a:rtl val="true"/>
              </a:rPr>
              <a:t>انيا، نقاط الضعف:</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التكلفة العالية: يعد من بين أغلى الأنظمة في التنفيذ والصيانة</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التعقيد في الاستخدام: يتطلب مهارات متقدمة للتشغيل، مما يزيد من صعوبة التدريب وتكاليف الموظفين</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 </a:t>
            </a:r>
          </a:p>
          <a:p>
            <a:pPr algn="r" rtl="true">
              <a:lnSpc>
                <a:spcPts val="2833"/>
              </a:lnSpc>
              <a:spcBef>
                <a:spcPct val="0"/>
              </a:spcBef>
            </a:pPr>
            <a:r>
              <a:rPr lang="ar-EG" b="true" sz="2024">
                <a:solidFill>
                  <a:srgbClr val="000000"/>
                </a:solidFill>
                <a:latin typeface="Montaser Arabic Bold"/>
                <a:ea typeface="Montaser Arabic Bold"/>
                <a:cs typeface="Montaser Arabic Bold"/>
                <a:sym typeface="Montaser Arabic Bold"/>
                <a:rtl val="true"/>
              </a:rPr>
              <a:t>ثاثا، الفرص:</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التحول الرقمي المتزايد: العديد من الشركات المصرية تتوجه نحو الرقمنة، مما يزيد الطلب على حلول </a:t>
            </a:r>
            <a:r>
              <a:rPr lang="en-US" sz="2024">
                <a:solidFill>
                  <a:srgbClr val="000000"/>
                </a:solidFill>
                <a:latin typeface="Montaser Arabic"/>
                <a:ea typeface="Montaser Arabic"/>
                <a:cs typeface="Montaser Arabic"/>
                <a:sym typeface="Montaser Arabic"/>
              </a:rPr>
              <a:t>ERP</a:t>
            </a:r>
            <a:r>
              <a:rPr lang="ar-EG" sz="2024">
                <a:solidFill>
                  <a:srgbClr val="000000"/>
                </a:solidFill>
                <a:latin typeface="Montaser Arabic"/>
                <a:ea typeface="Montaser Arabic"/>
                <a:cs typeface="Montaser Arabic"/>
                <a:sym typeface="Montaser Arabic"/>
                <a:rtl val="true"/>
              </a:rPr>
              <a:t> مثل </a:t>
            </a:r>
            <a:r>
              <a:rPr lang="en-US" sz="2024">
                <a:solidFill>
                  <a:srgbClr val="000000"/>
                </a:solidFill>
                <a:latin typeface="Montaser Arabic"/>
                <a:ea typeface="Montaser Arabic"/>
                <a:cs typeface="Montaser Arabic"/>
                <a:sym typeface="Montaser Arabic"/>
              </a:rPr>
              <a:t>SAP</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 </a:t>
            </a:r>
          </a:p>
          <a:p>
            <a:pPr algn="r" rtl="true">
              <a:lnSpc>
                <a:spcPts val="2833"/>
              </a:lnSpc>
              <a:spcBef>
                <a:spcPct val="0"/>
              </a:spcBef>
            </a:pPr>
            <a:r>
              <a:rPr lang="ar-EG" b="true" sz="2024">
                <a:solidFill>
                  <a:srgbClr val="000000"/>
                </a:solidFill>
                <a:latin typeface="Montaser Arabic Bold"/>
                <a:ea typeface="Montaser Arabic Bold"/>
                <a:cs typeface="Montaser Arabic Bold"/>
                <a:sym typeface="Montaser Arabic Bold"/>
                <a:rtl val="true"/>
              </a:rPr>
              <a:t>رابعا، التهديدات:</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المنافسة الشديدة: وجود أنظمة </a:t>
            </a:r>
            <a:r>
              <a:rPr lang="en-US" sz="2024">
                <a:solidFill>
                  <a:srgbClr val="000000"/>
                </a:solidFill>
                <a:latin typeface="Montaser Arabic"/>
                <a:ea typeface="Montaser Arabic"/>
                <a:cs typeface="Montaser Arabic"/>
                <a:sym typeface="Montaser Arabic"/>
              </a:rPr>
              <a:t>ERP</a:t>
            </a:r>
            <a:r>
              <a:rPr lang="ar-EG" sz="2024">
                <a:solidFill>
                  <a:srgbClr val="000000"/>
                </a:solidFill>
                <a:latin typeface="Montaser Arabic"/>
                <a:ea typeface="Montaser Arabic"/>
                <a:cs typeface="Montaser Arabic"/>
                <a:sym typeface="Montaser Arabic"/>
                <a:rtl val="true"/>
              </a:rPr>
              <a:t> منافسة بأسعار أقل وبوظائف مشابهة يمثل تهديدًا لهيمنة </a:t>
            </a:r>
            <a:r>
              <a:rPr lang="en-US" sz="2024">
                <a:solidFill>
                  <a:srgbClr val="000000"/>
                </a:solidFill>
                <a:latin typeface="Montaser Arabic"/>
                <a:ea typeface="Montaser Arabic"/>
                <a:cs typeface="Montaser Arabic"/>
                <a:sym typeface="Montaser Arabic"/>
              </a:rPr>
              <a:t>SAP</a:t>
            </a:r>
          </a:p>
          <a:p>
            <a:pPr algn="r" rtl="true">
              <a:lnSpc>
                <a:spcPts val="2833"/>
              </a:lnSpc>
              <a:spcBef>
                <a:spcPct val="0"/>
              </a:spcBef>
            </a:pPr>
            <a:r>
              <a:rPr lang="ar-EG" sz="2024">
                <a:solidFill>
                  <a:srgbClr val="000000"/>
                </a:solidFill>
                <a:latin typeface="Montaser Arabic"/>
                <a:ea typeface="Montaser Arabic"/>
                <a:cs typeface="Montaser Arabic"/>
                <a:sym typeface="Montaser Arabic"/>
                <a:rtl val="true"/>
              </a:rPr>
              <a:t>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0053" y="-836593"/>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2813" y="5908056"/>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028700" y="5603606"/>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0144" t="0" r="-2014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5427098" y="807445"/>
            <a:ext cx="12584782" cy="8900214"/>
          </a:xfrm>
          <a:prstGeom prst="rect">
            <a:avLst/>
          </a:prstGeom>
        </p:spPr>
        <p:txBody>
          <a:bodyPr anchor="t" rtlCol="false" tIns="0" lIns="0" bIns="0" rIns="0">
            <a:spAutoFit/>
          </a:bodyPr>
          <a:lstStyle/>
          <a:p>
            <a:pPr algn="r" rtl="true">
              <a:lnSpc>
                <a:spcPts val="2937"/>
              </a:lnSpc>
              <a:spcBef>
                <a:spcPct val="0"/>
              </a:spcBef>
            </a:pPr>
            <a:r>
              <a:rPr lang="ar-EG" sz="2097">
                <a:solidFill>
                  <a:srgbClr val="000000"/>
                </a:solidFill>
                <a:latin typeface="Montaser Arabic"/>
                <a:ea typeface="Montaser Arabic"/>
                <a:cs typeface="Montaser Arabic"/>
                <a:sym typeface="Montaser Arabic"/>
                <a:rtl val="true"/>
              </a:rPr>
              <a:t>ا</a:t>
            </a:r>
            <a:r>
              <a:rPr lang="ar-EG" b="true" sz="2097">
                <a:solidFill>
                  <a:srgbClr val="000000"/>
                </a:solidFill>
                <a:latin typeface="Montaser Arabic Bold"/>
                <a:ea typeface="Montaser Arabic Bold"/>
                <a:cs typeface="Montaser Arabic Bold"/>
                <a:sym typeface="Montaser Arabic Bold"/>
                <a:rtl val="true"/>
              </a:rPr>
              <a:t>ولا،نقاط القوة:</a:t>
            </a:r>
          </a:p>
          <a:p>
            <a:pPr algn="r" rtl="true">
              <a:lnSpc>
                <a:spcPts val="2937"/>
              </a:lnSpc>
              <a:spcBef>
                <a:spcPct val="0"/>
              </a:spcBef>
            </a:pPr>
            <a:r>
              <a:rPr lang="ar-EG" sz="2097">
                <a:solidFill>
                  <a:srgbClr val="000000"/>
                </a:solidFill>
                <a:latin typeface="Montaser Arabic"/>
                <a:ea typeface="Montaser Arabic"/>
                <a:cs typeface="Montaser Arabic"/>
                <a:sym typeface="Montaser Arabic"/>
                <a:rtl val="true"/>
              </a:rPr>
              <a:t>إمكانيات تحليلات البيانات: يوفر تحليلات دقيقة لتمكين اتخاذ قرارات استراتيجية</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قابلية التوسع</a:t>
            </a:r>
            <a:r>
              <a:rPr lang="ar-EG" sz="2097">
                <a:solidFill>
                  <a:srgbClr val="000000"/>
                </a:solidFill>
                <a:latin typeface="Montaser Arabic"/>
                <a:ea typeface="Montaser Arabic"/>
                <a:cs typeface="Montaser Arabic"/>
                <a:sym typeface="Montaser Arabic"/>
                <a:rtl val="true"/>
              </a:rPr>
              <a:t>: يدعم الشركات الكبيرة والمتوسطة ويمكن تكيفه بسهولة للنمو المستقبلي</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ثانيا، نقاط الضعف:</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تكاليف التنفيذ المرتفعة:</a:t>
            </a:r>
            <a:r>
              <a:rPr lang="ar-EG" sz="2097">
                <a:solidFill>
                  <a:srgbClr val="000000"/>
                </a:solidFill>
                <a:latin typeface="Montaser Arabic"/>
                <a:ea typeface="Montaser Arabic"/>
                <a:cs typeface="Montaser Arabic"/>
                <a:sym typeface="Montaser Arabic"/>
                <a:rtl val="true"/>
              </a:rPr>
              <a:t> كما هو الحال مع </a:t>
            </a:r>
            <a:r>
              <a:rPr lang="en-US" sz="2097">
                <a:solidFill>
                  <a:srgbClr val="000000"/>
                </a:solidFill>
                <a:latin typeface="Montaser Arabic"/>
                <a:ea typeface="Montaser Arabic"/>
                <a:cs typeface="Montaser Arabic"/>
                <a:sym typeface="Montaser Arabic"/>
              </a:rPr>
              <a:t>SAP</a:t>
            </a:r>
            <a:r>
              <a:rPr lang="ar-EG" sz="2097">
                <a:solidFill>
                  <a:srgbClr val="000000"/>
                </a:solidFill>
                <a:latin typeface="Montaser Arabic"/>
                <a:ea typeface="Montaser Arabic"/>
                <a:cs typeface="Montaser Arabic"/>
                <a:sym typeface="Montaser Arabic"/>
                <a:rtl val="true"/>
              </a:rPr>
              <a:t>، يمكن أن تكون تكاليف </a:t>
            </a:r>
            <a:r>
              <a:rPr lang="en-US" sz="2097">
                <a:solidFill>
                  <a:srgbClr val="000000"/>
                </a:solidFill>
                <a:latin typeface="Montaser Arabic"/>
                <a:ea typeface="Montaser Arabic"/>
                <a:cs typeface="Montaser Arabic"/>
                <a:sym typeface="Montaser Arabic"/>
              </a:rPr>
              <a:t>Oracle ERP</a:t>
            </a:r>
            <a:r>
              <a:rPr lang="ar-EG" sz="2097">
                <a:solidFill>
                  <a:srgbClr val="000000"/>
                </a:solidFill>
                <a:latin typeface="Montaser Arabic"/>
                <a:ea typeface="Montaser Arabic"/>
                <a:cs typeface="Montaser Arabic"/>
                <a:sym typeface="Montaser Arabic"/>
                <a:rtl val="true"/>
              </a:rPr>
              <a:t> عالية</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الاعتماد على البيئة السحابية: </a:t>
            </a:r>
            <a:r>
              <a:rPr lang="ar-EG" sz="2097">
                <a:solidFill>
                  <a:srgbClr val="000000"/>
                </a:solidFill>
                <a:latin typeface="Montaser Arabic"/>
                <a:ea typeface="Montaser Arabic"/>
                <a:cs typeface="Montaser Arabic"/>
                <a:sym typeface="Montaser Arabic"/>
                <a:rtl val="true"/>
              </a:rPr>
              <a:t>يتطلب اتصالاً موثوقًا ومستمرًا بالشبكة، مما قد يكون تحديًا في بعض المناطق</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ثالثا، لفرص:</a:t>
            </a:r>
          </a:p>
          <a:p>
            <a:pPr algn="r" rtl="true">
              <a:lnSpc>
                <a:spcPts val="2937"/>
              </a:lnSpc>
              <a:spcBef>
                <a:spcPct val="0"/>
              </a:spcBef>
            </a:pPr>
            <a:r>
              <a:rPr lang="ar-EG" sz="2097">
                <a:solidFill>
                  <a:srgbClr val="000000"/>
                </a:solidFill>
                <a:latin typeface="Montaser Arabic"/>
                <a:ea typeface="Montaser Arabic"/>
                <a:cs typeface="Montaser Arabic"/>
                <a:sym typeface="Montaser Arabic"/>
                <a:rtl val="true"/>
              </a:rPr>
              <a:t>ا</a:t>
            </a:r>
            <a:r>
              <a:rPr lang="ar-EG" b="true" sz="2097">
                <a:solidFill>
                  <a:srgbClr val="000000"/>
                </a:solidFill>
                <a:latin typeface="Montaser Arabic Bold"/>
                <a:ea typeface="Montaser Arabic Bold"/>
                <a:cs typeface="Montaser Arabic Bold"/>
                <a:sym typeface="Montaser Arabic Bold"/>
                <a:rtl val="true"/>
              </a:rPr>
              <a:t>لدمج مع التقنيات الحديثة:</a:t>
            </a:r>
            <a:r>
              <a:rPr lang="ar-EG" sz="2097">
                <a:solidFill>
                  <a:srgbClr val="000000"/>
                </a:solidFill>
                <a:latin typeface="Montaser Arabic"/>
                <a:ea typeface="Montaser Arabic"/>
                <a:cs typeface="Montaser Arabic"/>
                <a:sym typeface="Montaser Arabic"/>
                <a:rtl val="true"/>
              </a:rPr>
              <a:t> التكامل مع التقنيات الحديثة مثل الذكاء الاصطناعي و</a:t>
            </a:r>
            <a:r>
              <a:rPr lang="en-US" sz="2097">
                <a:solidFill>
                  <a:srgbClr val="000000"/>
                </a:solidFill>
                <a:latin typeface="Montaser Arabic"/>
                <a:ea typeface="Montaser Arabic"/>
                <a:cs typeface="Montaser Arabic"/>
                <a:sym typeface="Montaser Arabic"/>
              </a:rPr>
              <a:t>IoT</a:t>
            </a:r>
            <a:r>
              <a:rPr lang="ar-EG" sz="2097">
                <a:solidFill>
                  <a:srgbClr val="000000"/>
                </a:solidFill>
                <a:latin typeface="Montaser Arabic"/>
                <a:ea typeface="Montaser Arabic"/>
                <a:cs typeface="Montaser Arabic"/>
                <a:sym typeface="Montaser Arabic"/>
                <a:rtl val="true"/>
              </a:rPr>
              <a:t> يفتح فرصًا جديدة للشركات </a:t>
            </a:r>
          </a:p>
          <a:p>
            <a:pPr algn="r" rtl="true">
              <a:lnSpc>
                <a:spcPts val="2937"/>
              </a:lnSpc>
              <a:spcBef>
                <a:spcPct val="0"/>
              </a:spcBef>
            </a:pPr>
            <a:r>
              <a:rPr lang="ar-EG" sz="2097">
                <a:solidFill>
                  <a:srgbClr val="000000"/>
                </a:solidFill>
                <a:latin typeface="Montaser Arabic"/>
                <a:ea typeface="Montaser Arabic"/>
                <a:cs typeface="Montaser Arabic"/>
                <a:sym typeface="Montaser Arabic"/>
                <a:rtl val="true"/>
              </a:rPr>
              <a:t>ر</a:t>
            </a:r>
            <a:r>
              <a:rPr lang="ar-EG" b="true" sz="2097">
                <a:solidFill>
                  <a:srgbClr val="000000"/>
                </a:solidFill>
                <a:latin typeface="Montaser Arabic Bold"/>
                <a:ea typeface="Montaser Arabic Bold"/>
                <a:cs typeface="Montaser Arabic Bold"/>
                <a:sym typeface="Montaser Arabic Bold"/>
                <a:rtl val="true"/>
              </a:rPr>
              <a:t>ابعا، التهديدات:</a:t>
            </a:r>
          </a:p>
          <a:p>
            <a:pPr algn="r" rtl="true">
              <a:lnSpc>
                <a:spcPts val="2937"/>
              </a:lnSpc>
              <a:spcBef>
                <a:spcPct val="0"/>
              </a:spcBef>
            </a:pPr>
            <a:r>
              <a:rPr lang="ar-EG" sz="2097">
                <a:solidFill>
                  <a:srgbClr val="000000"/>
                </a:solidFill>
                <a:latin typeface="Montaser Arabic"/>
                <a:ea typeface="Montaser Arabic"/>
                <a:cs typeface="Montaser Arabic"/>
                <a:sym typeface="Montaser Arabic"/>
                <a:rtl val="true"/>
              </a:rPr>
              <a:t>ا</a:t>
            </a:r>
            <a:r>
              <a:rPr lang="ar-EG" b="true" sz="2097">
                <a:solidFill>
                  <a:srgbClr val="000000"/>
                </a:solidFill>
                <a:latin typeface="Montaser Arabic Bold"/>
                <a:ea typeface="Montaser Arabic Bold"/>
                <a:cs typeface="Montaser Arabic Bold"/>
                <a:sym typeface="Montaser Arabic Bold"/>
                <a:rtl val="true"/>
              </a:rPr>
              <a:t>لتحديات الأمنية</a:t>
            </a:r>
            <a:r>
              <a:rPr lang="ar-EG" sz="2097">
                <a:solidFill>
                  <a:srgbClr val="000000"/>
                </a:solidFill>
                <a:latin typeface="Montaser Arabic"/>
                <a:ea typeface="Montaser Arabic"/>
                <a:cs typeface="Montaser Arabic"/>
                <a:sym typeface="Montaser Arabic"/>
                <a:rtl val="true"/>
              </a:rPr>
              <a:t>: يمكن أن يكون عرضة للتهديدات الأمنية إذا لم يتم تطبيق تدابير أمان صارمة</a:t>
            </a:r>
          </a:p>
          <a:p>
            <a:pPr algn="r" rtl="true">
              <a:lnSpc>
                <a:spcPts val="2937"/>
              </a:lnSpc>
              <a:spcBef>
                <a:spcPct val="0"/>
              </a:spcBef>
            </a:pPr>
            <a:r>
              <a:rPr lang="ar-EG" sz="2097">
                <a:solidFill>
                  <a:srgbClr val="000000"/>
                </a:solidFill>
                <a:latin typeface="Montaser Arabic"/>
                <a:ea typeface="Montaser Arabic"/>
                <a:cs typeface="Montaser Arabic"/>
                <a:sym typeface="Montaser Arabic"/>
                <a:rtl val="true"/>
              </a:rPr>
              <a:t> </a:t>
            </a:r>
            <a:r>
              <a:rPr lang="en-US" sz="2097">
                <a:solidFill>
                  <a:srgbClr val="000000"/>
                </a:solidFill>
                <a:latin typeface="Montaser Arabic"/>
                <a:ea typeface="Montaser Arabic"/>
                <a:cs typeface="Montaser Arabic"/>
                <a:sym typeface="Montaser Arabic"/>
              </a:rPr>
              <a:t>Microsoft Dynamics 365</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اولا، نقاط القوة:</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تكامل مع منتجات </a:t>
            </a:r>
            <a:r>
              <a:rPr lang="en-US" b="true" sz="2097">
                <a:solidFill>
                  <a:srgbClr val="000000"/>
                </a:solidFill>
                <a:latin typeface="Montaser Arabic Bold"/>
                <a:ea typeface="Montaser Arabic Bold"/>
                <a:cs typeface="Montaser Arabic Bold"/>
                <a:sym typeface="Montaser Arabic Bold"/>
              </a:rPr>
              <a:t>Microsoft</a:t>
            </a:r>
            <a:r>
              <a:rPr lang="ar-EG" b="true" sz="2097">
                <a:solidFill>
                  <a:srgbClr val="000000"/>
                </a:solidFill>
                <a:latin typeface="Montaser Arabic Bold"/>
                <a:ea typeface="Montaser Arabic Bold"/>
                <a:cs typeface="Montaser Arabic Bold"/>
                <a:sym typeface="Montaser Arabic Bold"/>
                <a:rtl val="true"/>
              </a:rPr>
              <a:t>:</a:t>
            </a:r>
            <a:r>
              <a:rPr lang="ar-EG" sz="2097">
                <a:solidFill>
                  <a:srgbClr val="000000"/>
                </a:solidFill>
                <a:latin typeface="Montaser Arabic"/>
                <a:ea typeface="Montaser Arabic"/>
                <a:cs typeface="Montaser Arabic"/>
                <a:sym typeface="Montaser Arabic"/>
                <a:rtl val="true"/>
              </a:rPr>
              <a:t> يتكامل بشكل جيد مع مجموعة منتجات </a:t>
            </a:r>
            <a:r>
              <a:rPr lang="en-US" sz="2097">
                <a:solidFill>
                  <a:srgbClr val="000000"/>
                </a:solidFill>
                <a:latin typeface="Montaser Arabic"/>
                <a:ea typeface="Montaser Arabic"/>
                <a:cs typeface="Montaser Arabic"/>
                <a:sym typeface="Montaser Arabic"/>
              </a:rPr>
              <a:t>Microsoft</a:t>
            </a:r>
            <a:r>
              <a:rPr lang="ar-EG" sz="2097">
                <a:solidFill>
                  <a:srgbClr val="000000"/>
                </a:solidFill>
                <a:latin typeface="Montaser Arabic"/>
                <a:ea typeface="Montaser Arabic"/>
                <a:cs typeface="Montaser Arabic"/>
                <a:sym typeface="Montaser Arabic"/>
                <a:rtl val="true"/>
              </a:rPr>
              <a:t> مثل </a:t>
            </a:r>
            <a:r>
              <a:rPr lang="en-US" sz="2097">
                <a:solidFill>
                  <a:srgbClr val="000000"/>
                </a:solidFill>
                <a:latin typeface="Montaser Arabic"/>
                <a:ea typeface="Montaser Arabic"/>
                <a:cs typeface="Montaser Arabic"/>
                <a:sym typeface="Montaser Arabic"/>
              </a:rPr>
              <a:t>Office 365</a:t>
            </a:r>
            <a:r>
              <a:rPr lang="ar-EG" sz="2097">
                <a:solidFill>
                  <a:srgbClr val="000000"/>
                </a:solidFill>
                <a:latin typeface="Montaser Arabic"/>
                <a:ea typeface="Montaser Arabic"/>
                <a:cs typeface="Montaser Arabic"/>
                <a:sym typeface="Montaser Arabic"/>
                <a:rtl val="true"/>
              </a:rPr>
              <a:t> و</a:t>
            </a:r>
            <a:r>
              <a:rPr lang="en-US" sz="2097">
                <a:solidFill>
                  <a:srgbClr val="000000"/>
                </a:solidFill>
                <a:latin typeface="Montaser Arabic"/>
                <a:ea typeface="Montaser Arabic"/>
                <a:cs typeface="Montaser Arabic"/>
                <a:sym typeface="Montaser Arabic"/>
              </a:rPr>
              <a:t>Azure</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سهولة الاستخدام</a:t>
            </a:r>
            <a:r>
              <a:rPr lang="ar-EG" sz="2097">
                <a:solidFill>
                  <a:srgbClr val="000000"/>
                </a:solidFill>
                <a:latin typeface="Montaser Arabic"/>
                <a:ea typeface="Montaser Arabic"/>
                <a:cs typeface="Montaser Arabic"/>
                <a:sym typeface="Montaser Arabic"/>
                <a:rtl val="true"/>
              </a:rPr>
              <a:t>: يتمتع بواجهة مستخدم مألوفة وبسيطة، مما يقلل من منحنى التعلم</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ثانيا، نقاط الضعف:</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محدودية التخصيص:</a:t>
            </a:r>
            <a:r>
              <a:rPr lang="ar-EG" sz="2097">
                <a:solidFill>
                  <a:srgbClr val="000000"/>
                </a:solidFill>
                <a:latin typeface="Montaser Arabic"/>
                <a:ea typeface="Montaser Arabic"/>
                <a:cs typeface="Montaser Arabic"/>
                <a:sym typeface="Montaser Arabic"/>
                <a:rtl val="true"/>
              </a:rPr>
              <a:t> بعض الشركات قد تجد قيودًا في التخصيص مقارنةً بالأنظمة الأخرى</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ثالثا، الفرص:</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نمو قطاع الأعمال الصغيرة والمتوسطة: </a:t>
            </a:r>
            <a:r>
              <a:rPr lang="ar-EG" sz="2097">
                <a:solidFill>
                  <a:srgbClr val="000000"/>
                </a:solidFill>
                <a:latin typeface="Montaser Arabic"/>
                <a:ea typeface="Montaser Arabic"/>
                <a:cs typeface="Montaser Arabic"/>
                <a:sym typeface="Montaser Arabic"/>
                <a:rtl val="true"/>
              </a:rPr>
              <a:t>مناسب بشكل كبير للشركات المتوسطة، والتي تشهد نموًا ملحوظًا في السوق المصري</a:t>
            </a:r>
          </a:p>
          <a:p>
            <a:pPr algn="r" rtl="true">
              <a:lnSpc>
                <a:spcPts val="2937"/>
              </a:lnSpc>
              <a:spcBef>
                <a:spcPct val="0"/>
              </a:spcBef>
            </a:pPr>
            <a:r>
              <a:rPr lang="ar-EG" b="true" sz="2097">
                <a:solidFill>
                  <a:srgbClr val="000000"/>
                </a:solidFill>
                <a:latin typeface="Montaser Arabic Bold"/>
                <a:ea typeface="Montaser Arabic Bold"/>
                <a:cs typeface="Montaser Arabic Bold"/>
                <a:sym typeface="Montaser Arabic Bold"/>
                <a:rtl val="true"/>
              </a:rPr>
              <a:t>رابعا، التهديدات:</a:t>
            </a:r>
          </a:p>
          <a:p>
            <a:pPr algn="r" rtl="true">
              <a:lnSpc>
                <a:spcPts val="2937"/>
              </a:lnSpc>
              <a:spcBef>
                <a:spcPct val="0"/>
              </a:spcBef>
            </a:pPr>
            <a:r>
              <a:rPr lang="ar-EG" sz="2097">
                <a:solidFill>
                  <a:srgbClr val="000000"/>
                </a:solidFill>
                <a:latin typeface="Montaser Arabic"/>
                <a:ea typeface="Montaser Arabic"/>
                <a:cs typeface="Montaser Arabic"/>
                <a:sym typeface="Montaser Arabic"/>
                <a:rtl val="true"/>
              </a:rPr>
              <a:t>وجود أنظمة منافسة مفتوحة المصدر: مثل </a:t>
            </a:r>
            <a:r>
              <a:rPr lang="en-US" sz="2097">
                <a:solidFill>
                  <a:srgbClr val="000000"/>
                </a:solidFill>
                <a:latin typeface="Montaser Arabic"/>
                <a:ea typeface="Montaser Arabic"/>
                <a:cs typeface="Montaser Arabic"/>
                <a:sym typeface="Montaser Arabic"/>
              </a:rPr>
              <a:t>Odoo</a:t>
            </a:r>
            <a:r>
              <a:rPr lang="ar-EG" sz="2097">
                <a:solidFill>
                  <a:srgbClr val="000000"/>
                </a:solidFill>
                <a:latin typeface="Montaser Arabic"/>
                <a:ea typeface="Montaser Arabic"/>
                <a:cs typeface="Montaser Arabic"/>
                <a:sym typeface="Montaser Arabic"/>
                <a:rtl val="true"/>
              </a:rPr>
              <a:t>مممم، التي تقدم وظائف مشابهة بتكلفة أقل</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0053" y="-836593"/>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2813" y="5908056"/>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028700" y="5603606"/>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0144" t="0" r="-20144"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5673537" y="463851"/>
            <a:ext cx="12339614" cy="6238240"/>
          </a:xfrm>
          <a:prstGeom prst="rect">
            <a:avLst/>
          </a:prstGeom>
        </p:spPr>
        <p:txBody>
          <a:bodyPr anchor="t" rtlCol="false" tIns="0" lIns="0" bIns="0" rIns="0">
            <a:spAutoFit/>
          </a:bodyPr>
          <a:lstStyle/>
          <a:p>
            <a:pPr algn="r" rtl="true">
              <a:lnSpc>
                <a:spcPts val="2660"/>
              </a:lnSpc>
            </a:pPr>
            <a:r>
              <a:rPr lang="ar-EG" sz="1900" b="true">
                <a:solidFill>
                  <a:srgbClr val="000000"/>
                </a:solidFill>
                <a:latin typeface="Montaser Arabic Bold"/>
                <a:ea typeface="Montaser Arabic Bold"/>
                <a:cs typeface="Montaser Arabic Bold"/>
                <a:sym typeface="Montaser Arabic Bold"/>
                <a:rtl val="true"/>
              </a:rPr>
              <a:t>مقارنة بين نظام </a:t>
            </a:r>
            <a:r>
              <a:rPr lang="en-US" sz="1900" b="true">
                <a:solidFill>
                  <a:srgbClr val="000000"/>
                </a:solidFill>
                <a:latin typeface="Montaser Arabic Bold"/>
                <a:ea typeface="Montaser Arabic Bold"/>
                <a:cs typeface="Montaser Arabic Bold"/>
                <a:sym typeface="Montaser Arabic Bold"/>
              </a:rPr>
              <a:t>U-Control ERP</a:t>
            </a:r>
            <a:r>
              <a:rPr lang="ar-EG" sz="1900" b="true">
                <a:solidFill>
                  <a:srgbClr val="000000"/>
                </a:solidFill>
                <a:latin typeface="Montaser Arabic Bold"/>
                <a:ea typeface="Montaser Arabic Bold"/>
                <a:cs typeface="Montaser Arabic Bold"/>
                <a:sym typeface="Montaser Arabic Bold"/>
                <a:rtl val="true"/>
              </a:rPr>
              <a:t> وأنظمة </a:t>
            </a:r>
            <a:r>
              <a:rPr lang="en-US" sz="1900" b="true">
                <a:solidFill>
                  <a:srgbClr val="000000"/>
                </a:solidFill>
                <a:latin typeface="Montaser Arabic Bold"/>
                <a:ea typeface="Montaser Arabic Bold"/>
                <a:cs typeface="Montaser Arabic Bold"/>
                <a:sym typeface="Montaser Arabic Bold"/>
              </a:rPr>
              <a:t>ERP</a:t>
            </a:r>
            <a:r>
              <a:rPr lang="ar-EG" sz="1900" b="true">
                <a:solidFill>
                  <a:srgbClr val="000000"/>
                </a:solidFill>
                <a:latin typeface="Montaser Arabic Bold"/>
                <a:ea typeface="Montaser Arabic Bold"/>
                <a:cs typeface="Montaser Arabic Bold"/>
                <a:sym typeface="Montaser Arabic Bold"/>
                <a:rtl val="true"/>
              </a:rPr>
              <a:t> الأخرى في السوق المصرية من حيث تحليل </a:t>
            </a:r>
            <a:r>
              <a:rPr lang="en-US" sz="1900" b="true">
                <a:solidFill>
                  <a:srgbClr val="000000"/>
                </a:solidFill>
                <a:latin typeface="Montaser Arabic Bold"/>
                <a:ea typeface="Montaser Arabic Bold"/>
                <a:cs typeface="Montaser Arabic Bold"/>
                <a:sym typeface="Montaser Arabic Bold"/>
              </a:rPr>
              <a:t>SWOT</a:t>
            </a:r>
          </a:p>
          <a:p>
            <a:pPr algn="r" rtl="true">
              <a:lnSpc>
                <a:spcPts val="2660"/>
              </a:lnSpc>
            </a:pPr>
            <a:r>
              <a:rPr lang="ar-EG" sz="1900" b="true">
                <a:solidFill>
                  <a:srgbClr val="000000"/>
                </a:solidFill>
                <a:latin typeface="Montaser Arabic Bold"/>
                <a:ea typeface="Montaser Arabic Bold"/>
                <a:cs typeface="Montaser Arabic Bold"/>
                <a:sym typeface="Montaser Arabic Bold"/>
                <a:rtl val="true"/>
              </a:rPr>
              <a:t> </a:t>
            </a:r>
          </a:p>
          <a:p>
            <a:pPr algn="r" rtl="true">
              <a:lnSpc>
                <a:spcPts val="2660"/>
              </a:lnSpc>
            </a:pPr>
            <a:r>
              <a:rPr lang="ar-EG" sz="1900" b="true">
                <a:solidFill>
                  <a:srgbClr val="000000"/>
                </a:solidFill>
                <a:latin typeface="Montaser Arabic Bold"/>
                <a:ea typeface="Montaser Arabic Bold"/>
                <a:cs typeface="Montaser Arabic Bold"/>
                <a:sym typeface="Montaser Arabic Bold"/>
                <a:rtl val="true"/>
              </a:rPr>
              <a:t>نظام </a:t>
            </a:r>
            <a:r>
              <a:rPr lang="en-US" sz="1900" b="true">
                <a:solidFill>
                  <a:srgbClr val="000000"/>
                </a:solidFill>
                <a:latin typeface="Montaser Arabic Bold"/>
                <a:ea typeface="Montaser Arabic Bold"/>
                <a:cs typeface="Montaser Arabic Bold"/>
                <a:sym typeface="Montaser Arabic Bold"/>
              </a:rPr>
              <a:t>U-Control ERP</a:t>
            </a:r>
          </a:p>
          <a:p>
            <a:pPr algn="r" rtl="true">
              <a:lnSpc>
                <a:spcPts val="2660"/>
              </a:lnSpc>
            </a:pPr>
            <a:r>
              <a:rPr lang="ar-EG" sz="1900" b="true">
                <a:solidFill>
                  <a:srgbClr val="000000"/>
                </a:solidFill>
                <a:latin typeface="Montaser Arabic Bold"/>
                <a:ea typeface="Montaser Arabic Bold"/>
                <a:cs typeface="Montaser Arabic Bold"/>
                <a:sym typeface="Montaser Arabic Bold"/>
                <a:rtl val="true"/>
              </a:rPr>
              <a:t>نقاط القوة:</a:t>
            </a:r>
          </a:p>
          <a:p>
            <a:pPr algn="r" rtl="true">
              <a:lnSpc>
                <a:spcPts val="2660"/>
              </a:lnSpc>
            </a:pPr>
            <a:r>
              <a:rPr lang="en-US" sz="1900">
                <a:solidFill>
                  <a:srgbClr val="000000"/>
                </a:solidFill>
                <a:latin typeface="Montaser Arabic"/>
                <a:ea typeface="Montaser Arabic"/>
                <a:cs typeface="Montaser Arabic"/>
                <a:sym typeface="Montaser Arabic"/>
              </a:rPr>
              <a:t>1</a:t>
            </a:r>
            <a:r>
              <a:rPr lang="ar-EG" sz="1900">
                <a:solidFill>
                  <a:srgbClr val="000000"/>
                </a:solidFill>
                <a:latin typeface="Montaser Arabic"/>
                <a:ea typeface="Montaser Arabic"/>
                <a:cs typeface="Montaser Arabic"/>
                <a:sym typeface="Montaser Arabic"/>
                <a:rtl val="true"/>
              </a:rPr>
              <a:t>. مرونة التخصيص بفضل تقنية الكود المنخفض/عدم الحاجة للبرمجة</a:t>
            </a:r>
          </a:p>
          <a:p>
            <a:pPr algn="r" rtl="true">
              <a:lnSpc>
                <a:spcPts val="2660"/>
              </a:lnSpc>
            </a:pPr>
            <a:r>
              <a:rPr lang="en-US" sz="1900">
                <a:solidFill>
                  <a:srgbClr val="000000"/>
                </a:solidFill>
                <a:latin typeface="Montaser Arabic"/>
                <a:ea typeface="Montaser Arabic"/>
                <a:cs typeface="Montaser Arabic"/>
                <a:sym typeface="Montaser Arabic"/>
              </a:rPr>
              <a:t>2</a:t>
            </a:r>
            <a:r>
              <a:rPr lang="ar-EG" sz="1900">
                <a:solidFill>
                  <a:srgbClr val="000000"/>
                </a:solidFill>
                <a:latin typeface="Montaser Arabic"/>
                <a:ea typeface="Montaser Arabic"/>
                <a:cs typeface="Montaser Arabic"/>
                <a:sym typeface="Montaser Arabic"/>
                <a:rtl val="true"/>
              </a:rPr>
              <a:t>. سهولة الاستخدام، مما يجعله مناسبًا للشركات الصغيرة والمتوسطة</a:t>
            </a:r>
          </a:p>
          <a:p>
            <a:pPr algn="r" rtl="true">
              <a:lnSpc>
                <a:spcPts val="2660"/>
              </a:lnSpc>
            </a:pPr>
            <a:r>
              <a:rPr lang="en-US" sz="1900">
                <a:solidFill>
                  <a:srgbClr val="000000"/>
                </a:solidFill>
                <a:latin typeface="Montaser Arabic"/>
                <a:ea typeface="Montaser Arabic"/>
                <a:cs typeface="Montaser Arabic"/>
                <a:sym typeface="Montaser Arabic"/>
              </a:rPr>
              <a:t>3</a:t>
            </a:r>
            <a:r>
              <a:rPr lang="ar-EG" sz="1900">
                <a:solidFill>
                  <a:srgbClr val="000000"/>
                </a:solidFill>
                <a:latin typeface="Montaser Arabic"/>
                <a:ea typeface="Montaser Arabic"/>
                <a:cs typeface="Montaser Arabic"/>
                <a:sym typeface="Montaser Arabic"/>
                <a:rtl val="true"/>
              </a:rPr>
              <a:t>. قابلية التوسع لتلبية احتياجات الشركات النامية</a:t>
            </a:r>
          </a:p>
          <a:p>
            <a:pPr algn="r" rtl="true">
              <a:lnSpc>
                <a:spcPts val="2660"/>
              </a:lnSpc>
            </a:pPr>
            <a:r>
              <a:rPr lang="ar-EG" sz="1900">
                <a:solidFill>
                  <a:srgbClr val="000000"/>
                </a:solidFill>
                <a:latin typeface="Montaser Arabic"/>
                <a:ea typeface="Montaser Arabic"/>
                <a:cs typeface="Montaser Arabic"/>
                <a:sym typeface="Montaser Arabic"/>
                <a:rtl val="true"/>
              </a:rPr>
              <a:t>ن</a:t>
            </a:r>
            <a:r>
              <a:rPr lang="ar-EG" sz="1900" b="true">
                <a:solidFill>
                  <a:srgbClr val="000000"/>
                </a:solidFill>
                <a:latin typeface="Montaser Arabic Bold"/>
                <a:ea typeface="Montaser Arabic Bold"/>
                <a:cs typeface="Montaser Arabic Bold"/>
                <a:sym typeface="Montaser Arabic Bold"/>
                <a:rtl val="true"/>
              </a:rPr>
              <a:t>قاط الضعف:</a:t>
            </a:r>
          </a:p>
          <a:p>
            <a:pPr algn="r" rtl="true">
              <a:lnSpc>
                <a:spcPts val="2660"/>
              </a:lnSpc>
            </a:pPr>
            <a:r>
              <a:rPr lang="en-US" sz="1900">
                <a:solidFill>
                  <a:srgbClr val="000000"/>
                </a:solidFill>
                <a:latin typeface="Montaser Arabic"/>
                <a:ea typeface="Montaser Arabic"/>
                <a:cs typeface="Montaser Arabic"/>
                <a:sym typeface="Montaser Arabic"/>
              </a:rPr>
              <a:t>1</a:t>
            </a:r>
            <a:r>
              <a:rPr lang="ar-EG" sz="1900">
                <a:solidFill>
                  <a:srgbClr val="000000"/>
                </a:solidFill>
                <a:latin typeface="Montaser Arabic"/>
                <a:ea typeface="Montaser Arabic"/>
                <a:cs typeface="Montaser Arabic"/>
                <a:sym typeface="Montaser Arabic"/>
                <a:rtl val="true"/>
              </a:rPr>
              <a:t>. حضور عالمي محدود</a:t>
            </a:r>
          </a:p>
          <a:p>
            <a:pPr algn="r" rtl="true">
              <a:lnSpc>
                <a:spcPts val="2660"/>
              </a:lnSpc>
            </a:pPr>
            <a:r>
              <a:rPr lang="en-US" sz="1900">
                <a:solidFill>
                  <a:srgbClr val="000000"/>
                </a:solidFill>
                <a:latin typeface="Montaser Arabic"/>
                <a:ea typeface="Montaser Arabic"/>
                <a:cs typeface="Montaser Arabic"/>
                <a:sym typeface="Montaser Arabic"/>
              </a:rPr>
              <a:t>2</a:t>
            </a:r>
            <a:r>
              <a:rPr lang="ar-EG" sz="1900">
                <a:solidFill>
                  <a:srgbClr val="000000"/>
                </a:solidFill>
                <a:latin typeface="Montaser Arabic"/>
                <a:ea typeface="Montaser Arabic"/>
                <a:cs typeface="Montaser Arabic"/>
                <a:sym typeface="Montaser Arabic"/>
                <a:rtl val="true"/>
              </a:rPr>
              <a:t>. تحديات في التكامل مع بعض التطبيقات الخارجية </a:t>
            </a:r>
          </a:p>
          <a:p>
            <a:pPr algn="r" rtl="true">
              <a:lnSpc>
                <a:spcPts val="2660"/>
              </a:lnSpc>
            </a:pPr>
            <a:r>
              <a:rPr lang="ar-EG" sz="1900" b="true">
                <a:solidFill>
                  <a:srgbClr val="000000"/>
                </a:solidFill>
                <a:latin typeface="Montaser Arabic Bold"/>
                <a:ea typeface="Montaser Arabic Bold"/>
                <a:cs typeface="Montaser Arabic Bold"/>
                <a:sym typeface="Montaser Arabic Bold"/>
                <a:rtl val="true"/>
              </a:rPr>
              <a:t>الفرص:</a:t>
            </a:r>
          </a:p>
          <a:p>
            <a:pPr algn="r" rtl="true">
              <a:lnSpc>
                <a:spcPts val="2660"/>
              </a:lnSpc>
            </a:pPr>
            <a:r>
              <a:rPr lang="en-US" sz="1900">
                <a:solidFill>
                  <a:srgbClr val="000000"/>
                </a:solidFill>
                <a:latin typeface="Montaser Arabic"/>
                <a:ea typeface="Montaser Arabic"/>
                <a:cs typeface="Montaser Arabic"/>
                <a:sym typeface="Montaser Arabic"/>
              </a:rPr>
              <a:t>1</a:t>
            </a:r>
            <a:r>
              <a:rPr lang="ar-EG" sz="1900">
                <a:solidFill>
                  <a:srgbClr val="000000"/>
                </a:solidFill>
                <a:latin typeface="Montaser Arabic"/>
                <a:ea typeface="Montaser Arabic"/>
                <a:cs typeface="Montaser Arabic"/>
                <a:sym typeface="Montaser Arabic"/>
                <a:rtl val="true"/>
              </a:rPr>
              <a:t>. زيادة الاعتماد على الحلول الرقمية في السوق المصرية</a:t>
            </a:r>
          </a:p>
          <a:p>
            <a:pPr algn="r" rtl="true">
              <a:lnSpc>
                <a:spcPts val="2660"/>
              </a:lnSpc>
            </a:pPr>
            <a:r>
              <a:rPr lang="en-US" sz="1900">
                <a:solidFill>
                  <a:srgbClr val="000000"/>
                </a:solidFill>
                <a:latin typeface="Montaser Arabic"/>
                <a:ea typeface="Montaser Arabic"/>
                <a:cs typeface="Montaser Arabic"/>
                <a:sym typeface="Montaser Arabic"/>
              </a:rPr>
              <a:t>2</a:t>
            </a:r>
            <a:r>
              <a:rPr lang="ar-EG" sz="1900">
                <a:solidFill>
                  <a:srgbClr val="000000"/>
                </a:solidFill>
                <a:latin typeface="Montaser Arabic"/>
                <a:ea typeface="Montaser Arabic"/>
                <a:cs typeface="Montaser Arabic"/>
                <a:sym typeface="Montaser Arabic"/>
                <a:rtl val="true"/>
              </a:rPr>
              <a:t>. التركيز على الشركات الصغيرة والمتوسطة</a:t>
            </a:r>
          </a:p>
          <a:p>
            <a:pPr algn="r" rtl="true">
              <a:lnSpc>
                <a:spcPts val="2660"/>
              </a:lnSpc>
            </a:pPr>
            <a:r>
              <a:rPr lang="ar-EG" sz="1900" b="true">
                <a:solidFill>
                  <a:srgbClr val="000000"/>
                </a:solidFill>
                <a:latin typeface="Montaser Arabic Bold"/>
                <a:ea typeface="Montaser Arabic Bold"/>
                <a:cs typeface="Montaser Arabic Bold"/>
                <a:sym typeface="Montaser Arabic Bold"/>
                <a:rtl val="true"/>
              </a:rPr>
              <a:t>التهديدات:</a:t>
            </a:r>
          </a:p>
          <a:p>
            <a:pPr algn="r" rtl="true">
              <a:lnSpc>
                <a:spcPts val="2660"/>
              </a:lnSpc>
            </a:pPr>
            <a:r>
              <a:rPr lang="en-US" sz="1900">
                <a:solidFill>
                  <a:srgbClr val="000000"/>
                </a:solidFill>
                <a:latin typeface="Montaser Arabic"/>
                <a:ea typeface="Montaser Arabic"/>
                <a:cs typeface="Montaser Arabic"/>
                <a:sym typeface="Montaser Arabic"/>
              </a:rPr>
              <a:t>1</a:t>
            </a:r>
            <a:r>
              <a:rPr lang="ar-EG" sz="1900">
                <a:solidFill>
                  <a:srgbClr val="000000"/>
                </a:solidFill>
                <a:latin typeface="Montaser Arabic"/>
                <a:ea typeface="Montaser Arabic"/>
                <a:cs typeface="Montaser Arabic"/>
                <a:sym typeface="Montaser Arabic"/>
                <a:rtl val="true"/>
              </a:rPr>
              <a:t>. المنافسة القوية من الأنظمة العالمية والمحلية</a:t>
            </a:r>
          </a:p>
          <a:p>
            <a:pPr algn="r" rtl="true">
              <a:lnSpc>
                <a:spcPts val="2660"/>
              </a:lnSpc>
            </a:pPr>
            <a:r>
              <a:rPr lang="en-US" sz="1900">
                <a:solidFill>
                  <a:srgbClr val="000000"/>
                </a:solidFill>
                <a:latin typeface="Montaser Arabic"/>
                <a:ea typeface="Montaser Arabic"/>
                <a:cs typeface="Montaser Arabic"/>
                <a:sym typeface="Montaser Arabic"/>
              </a:rPr>
              <a:t>2</a:t>
            </a:r>
            <a:r>
              <a:rPr lang="ar-EG" sz="1900">
                <a:solidFill>
                  <a:srgbClr val="000000"/>
                </a:solidFill>
                <a:latin typeface="Montaser Arabic"/>
                <a:ea typeface="Montaser Arabic"/>
                <a:cs typeface="Montaser Arabic"/>
                <a:sym typeface="Montaser Arabic"/>
                <a:rtl val="true"/>
              </a:rPr>
              <a:t>. التغيرات التكنولوجية السريعة</a:t>
            </a:r>
          </a:p>
          <a:p>
            <a:pPr algn="r" rtl="true">
              <a:lnSpc>
                <a:spcPts val="2660"/>
              </a:lnSpc>
            </a:pPr>
          </a:p>
          <a:p>
            <a:pPr algn="ctr" rtl="true">
              <a:lnSpc>
                <a:spcPts val="4759"/>
              </a:lnSpc>
            </a:pPr>
          </a:p>
        </p:txBody>
      </p:sp>
      <p:sp>
        <p:nvSpPr>
          <p:cNvPr name="TextBox 13" id="13"/>
          <p:cNvSpPr txBox="true"/>
          <p:nvPr/>
        </p:nvSpPr>
        <p:spPr>
          <a:xfrm rot="0">
            <a:off x="10676222" y="6270071"/>
            <a:ext cx="7336929" cy="3656965"/>
          </a:xfrm>
          <a:prstGeom prst="rect">
            <a:avLst/>
          </a:prstGeom>
        </p:spPr>
        <p:txBody>
          <a:bodyPr anchor="t" rtlCol="false" tIns="0" lIns="0" bIns="0" rIns="0">
            <a:spAutoFit/>
          </a:bodyPr>
          <a:lstStyle/>
          <a:p>
            <a:pPr algn="r" rtl="true">
              <a:lnSpc>
                <a:spcPts val="2659"/>
              </a:lnSpc>
              <a:spcBef>
                <a:spcPct val="0"/>
              </a:spcBef>
            </a:pPr>
            <a:r>
              <a:rPr lang="ar-EG" b="true" sz="1899">
                <a:solidFill>
                  <a:srgbClr val="000000"/>
                </a:solidFill>
                <a:latin typeface="Montaser Arabic Bold"/>
                <a:ea typeface="Montaser Arabic Bold"/>
                <a:cs typeface="Montaser Arabic Bold"/>
                <a:sym typeface="Montaser Arabic Bold"/>
                <a:rtl val="true"/>
              </a:rPr>
              <a:t>نظام </a:t>
            </a:r>
            <a:r>
              <a:rPr lang="en-US" b="true" sz="1899">
                <a:solidFill>
                  <a:srgbClr val="000000"/>
                </a:solidFill>
                <a:latin typeface="Montaser Arabic Bold"/>
                <a:ea typeface="Montaser Arabic Bold"/>
                <a:cs typeface="Montaser Arabic Bold"/>
                <a:sym typeface="Montaser Arabic Bold"/>
              </a:rPr>
              <a:t>Zederp ERP</a:t>
            </a:r>
            <a:r>
              <a:rPr lang="ar-EG" sz="1899">
                <a:solidFill>
                  <a:srgbClr val="000000"/>
                </a:solidFill>
                <a:latin typeface="Montaser Arabic"/>
                <a:ea typeface="Montaser Arabic"/>
                <a:cs typeface="Montaser Arabic"/>
                <a:sym typeface="Montaser Arabic"/>
                <a:rtl val="true"/>
              </a:rPr>
              <a:t> </a:t>
            </a: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ن</a:t>
            </a:r>
            <a:r>
              <a:rPr lang="ar-EG" b="true" sz="1899">
                <a:solidFill>
                  <a:srgbClr val="000000"/>
                </a:solidFill>
                <a:latin typeface="Montaser Arabic Bold"/>
                <a:ea typeface="Montaser Arabic Bold"/>
                <a:cs typeface="Montaser Arabic Bold"/>
                <a:sym typeface="Montaser Arabic Bold"/>
                <a:rtl val="true"/>
              </a:rPr>
              <a:t>قاط القوة:</a:t>
            </a:r>
          </a:p>
          <a:p>
            <a:pPr algn="r" rtl="true">
              <a:lnSpc>
                <a:spcPts val="2659"/>
              </a:lnSpc>
              <a:spcBef>
                <a:spcPct val="0"/>
              </a:spcBef>
            </a:pPr>
            <a:r>
              <a:rPr lang="en-US" sz="1899">
                <a:solidFill>
                  <a:srgbClr val="000000"/>
                </a:solidFill>
                <a:latin typeface="Montaser Arabic"/>
                <a:ea typeface="Montaser Arabic"/>
                <a:cs typeface="Montaser Arabic"/>
                <a:sym typeface="Montaser Arabic"/>
              </a:rPr>
              <a:t>1</a:t>
            </a:r>
            <a:r>
              <a:rPr lang="ar-EG" sz="1899">
                <a:solidFill>
                  <a:srgbClr val="000000"/>
                </a:solidFill>
                <a:latin typeface="Montaser Arabic"/>
                <a:ea typeface="Montaser Arabic"/>
                <a:cs typeface="Montaser Arabic"/>
                <a:sym typeface="Montaser Arabic"/>
                <a:rtl val="true"/>
              </a:rPr>
              <a:t>. يعتمد على السحابة، مما يتيح الوصول من أي مكان</a:t>
            </a:r>
          </a:p>
          <a:p>
            <a:pPr algn="r" rtl="true">
              <a:lnSpc>
                <a:spcPts val="2659"/>
              </a:lnSpc>
              <a:spcBef>
                <a:spcPct val="0"/>
              </a:spcBef>
            </a:pPr>
            <a:r>
              <a:rPr lang="en-US" sz="1899">
                <a:solidFill>
                  <a:srgbClr val="000000"/>
                </a:solidFill>
                <a:latin typeface="Montaser Arabic"/>
                <a:ea typeface="Montaser Arabic"/>
                <a:cs typeface="Montaser Arabic"/>
                <a:sym typeface="Montaser Arabic"/>
              </a:rPr>
              <a:t>2</a:t>
            </a:r>
            <a:r>
              <a:rPr lang="ar-EG" sz="1899">
                <a:solidFill>
                  <a:srgbClr val="000000"/>
                </a:solidFill>
                <a:latin typeface="Montaser Arabic"/>
                <a:ea typeface="Montaser Arabic"/>
                <a:cs typeface="Montaser Arabic"/>
                <a:sym typeface="Montaser Arabic"/>
                <a:rtl val="true"/>
              </a:rPr>
              <a:t>. نظام شامل لإدارة المخزون، المبيعات، المشتريات، والموارد البشرية </a:t>
            </a:r>
          </a:p>
          <a:p>
            <a:pPr algn="r" rtl="true">
              <a:lnSpc>
                <a:spcPts val="2659"/>
              </a:lnSpc>
              <a:spcBef>
                <a:spcPct val="0"/>
              </a:spcBef>
            </a:pPr>
            <a:r>
              <a:rPr lang="ar-EG" b="true" sz="1899">
                <a:solidFill>
                  <a:srgbClr val="000000"/>
                </a:solidFill>
                <a:latin typeface="Montaser Arabic Bold"/>
                <a:ea typeface="Montaser Arabic Bold"/>
                <a:cs typeface="Montaser Arabic Bold"/>
                <a:sym typeface="Montaser Arabic Bold"/>
                <a:rtl val="true"/>
              </a:rPr>
              <a:t>نقاط الضعف:</a:t>
            </a:r>
          </a:p>
          <a:p>
            <a:pPr algn="r" rtl="true">
              <a:lnSpc>
                <a:spcPts val="2659"/>
              </a:lnSpc>
              <a:spcBef>
                <a:spcPct val="0"/>
              </a:spcBef>
            </a:pPr>
            <a:r>
              <a:rPr lang="en-US" sz="1899">
                <a:solidFill>
                  <a:srgbClr val="000000"/>
                </a:solidFill>
                <a:latin typeface="Montaser Arabic"/>
                <a:ea typeface="Montaser Arabic"/>
                <a:cs typeface="Montaser Arabic"/>
                <a:sym typeface="Montaser Arabic"/>
              </a:rPr>
              <a:t>1</a:t>
            </a:r>
            <a:r>
              <a:rPr lang="ar-EG" sz="1899">
                <a:solidFill>
                  <a:srgbClr val="000000"/>
                </a:solidFill>
                <a:latin typeface="Montaser Arabic"/>
                <a:ea typeface="Montaser Arabic"/>
                <a:cs typeface="Montaser Arabic"/>
                <a:sym typeface="Montaser Arabic"/>
                <a:rtl val="true"/>
              </a:rPr>
              <a:t>. قيود في التخصيص مقارنةً بـ </a:t>
            </a:r>
            <a:r>
              <a:rPr lang="en-US" sz="1899">
                <a:solidFill>
                  <a:srgbClr val="000000"/>
                </a:solidFill>
                <a:latin typeface="Montaser Arabic"/>
                <a:ea typeface="Montaser Arabic"/>
                <a:cs typeface="Montaser Arabic"/>
                <a:sym typeface="Montaser Arabic"/>
              </a:rPr>
              <a:t>U-Control</a:t>
            </a:r>
          </a:p>
          <a:p>
            <a:pPr algn="r" rtl="true">
              <a:lnSpc>
                <a:spcPts val="2659"/>
              </a:lnSpc>
              <a:spcBef>
                <a:spcPct val="0"/>
              </a:spcBef>
            </a:pPr>
            <a:r>
              <a:rPr lang="en-US" sz="1899">
                <a:solidFill>
                  <a:srgbClr val="000000"/>
                </a:solidFill>
                <a:latin typeface="Montaser Arabic"/>
                <a:ea typeface="Montaser Arabic"/>
                <a:cs typeface="Montaser Arabic"/>
                <a:sym typeface="Montaser Arabic"/>
              </a:rPr>
              <a:t>2</a:t>
            </a:r>
            <a:r>
              <a:rPr lang="ar-EG" sz="1899">
                <a:solidFill>
                  <a:srgbClr val="000000"/>
                </a:solidFill>
                <a:latin typeface="Montaser Arabic"/>
                <a:ea typeface="Montaser Arabic"/>
                <a:cs typeface="Montaser Arabic"/>
                <a:sym typeface="Montaser Arabic"/>
                <a:rtl val="true"/>
              </a:rPr>
              <a:t>. التركيز الأكبر على العمليات الأساسية </a:t>
            </a:r>
          </a:p>
          <a:p>
            <a:pPr algn="r" rtl="true">
              <a:lnSpc>
                <a:spcPts val="2659"/>
              </a:lnSpc>
              <a:spcBef>
                <a:spcPct val="0"/>
              </a:spcBef>
            </a:pPr>
            <a:r>
              <a:rPr lang="ar-EG" b="true" sz="1899">
                <a:solidFill>
                  <a:srgbClr val="000000"/>
                </a:solidFill>
                <a:latin typeface="Montaser Arabic Bold"/>
                <a:ea typeface="Montaser Arabic Bold"/>
                <a:cs typeface="Montaser Arabic Bold"/>
                <a:sym typeface="Montaser Arabic Bold"/>
                <a:rtl val="true"/>
              </a:rPr>
              <a:t>الفرص:</a:t>
            </a:r>
          </a:p>
          <a:p>
            <a:pPr algn="r" rtl="true">
              <a:lnSpc>
                <a:spcPts val="2659"/>
              </a:lnSpc>
              <a:spcBef>
                <a:spcPct val="0"/>
              </a:spcBef>
            </a:pPr>
            <a:r>
              <a:rPr lang="en-US" sz="1899">
                <a:solidFill>
                  <a:srgbClr val="000000"/>
                </a:solidFill>
                <a:latin typeface="Montaser Arabic"/>
                <a:ea typeface="Montaser Arabic"/>
                <a:cs typeface="Montaser Arabic"/>
                <a:sym typeface="Montaser Arabic"/>
              </a:rPr>
              <a:t>1</a:t>
            </a:r>
            <a:r>
              <a:rPr lang="ar-EG" sz="1899">
                <a:solidFill>
                  <a:srgbClr val="000000"/>
                </a:solidFill>
                <a:latin typeface="Montaser Arabic"/>
                <a:ea typeface="Montaser Arabic"/>
                <a:cs typeface="Montaser Arabic"/>
                <a:sym typeface="Montaser Arabic"/>
                <a:rtl val="true"/>
              </a:rPr>
              <a:t>. التوسع في السوق المصري مع ازدياد الطلب على الحلول السحابية </a:t>
            </a:r>
          </a:p>
          <a:p>
            <a:pPr algn="r" rtl="true">
              <a:lnSpc>
                <a:spcPts val="2659"/>
              </a:lnSpc>
              <a:spcBef>
                <a:spcPct val="0"/>
              </a:spcBef>
            </a:pPr>
            <a:r>
              <a:rPr lang="ar-EG" sz="1899">
                <a:solidFill>
                  <a:srgbClr val="000000"/>
                </a:solidFill>
                <a:latin typeface="Montaser Arabic"/>
                <a:ea typeface="Montaser Arabic"/>
                <a:cs typeface="Montaser Arabic"/>
                <a:sym typeface="Montaser Arabic"/>
                <a:rtl val="true"/>
              </a:rPr>
              <a:t>ا</a:t>
            </a:r>
            <a:r>
              <a:rPr lang="ar-EG" b="true" sz="1899">
                <a:solidFill>
                  <a:srgbClr val="000000"/>
                </a:solidFill>
                <a:latin typeface="Montaser Arabic Bold"/>
                <a:ea typeface="Montaser Arabic Bold"/>
                <a:cs typeface="Montaser Arabic Bold"/>
                <a:sym typeface="Montaser Arabic Bold"/>
                <a:rtl val="true"/>
              </a:rPr>
              <a:t>لتهديدات:</a:t>
            </a:r>
          </a:p>
          <a:p>
            <a:pPr algn="r" rtl="true">
              <a:lnSpc>
                <a:spcPts val="2659"/>
              </a:lnSpc>
              <a:spcBef>
                <a:spcPct val="0"/>
              </a:spcBef>
            </a:pPr>
            <a:r>
              <a:rPr lang="en-US" sz="1899">
                <a:solidFill>
                  <a:srgbClr val="000000"/>
                </a:solidFill>
                <a:latin typeface="Montaser Arabic"/>
                <a:ea typeface="Montaser Arabic"/>
                <a:cs typeface="Montaser Arabic"/>
                <a:sym typeface="Montaser Arabic"/>
              </a:rPr>
              <a:t>1</a:t>
            </a:r>
            <a:r>
              <a:rPr lang="ar-EG" sz="1899">
                <a:solidFill>
                  <a:srgbClr val="000000"/>
                </a:solidFill>
                <a:latin typeface="Montaser Arabic"/>
                <a:ea typeface="Montaser Arabic"/>
                <a:cs typeface="Montaser Arabic"/>
                <a:sym typeface="Montaser Arabic"/>
                <a:rtl val="true"/>
              </a:rPr>
              <a:t>. المنافسة من الأنظمة المحلية ذات المرونة الأعلى</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732813" y="5908056"/>
            <a:ext cx="3767912" cy="4018980"/>
            <a:chOff x="0" y="0"/>
            <a:chExt cx="812800" cy="866959"/>
          </a:xfrm>
        </p:grpSpPr>
        <p:sp>
          <p:nvSpPr>
            <p:cNvPr name="Freeform 11" id="11"/>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2" id="12"/>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3" id="13"/>
          <p:cNvGrpSpPr>
            <a:grpSpLocks noChangeAspect="true"/>
          </p:cNvGrpSpPr>
          <p:nvPr/>
        </p:nvGrpSpPr>
        <p:grpSpPr>
          <a:xfrm rot="0">
            <a:off x="1028700" y="5603606"/>
            <a:ext cx="4398398" cy="4627879"/>
            <a:chOff x="0" y="0"/>
            <a:chExt cx="5842000" cy="6146800"/>
          </a:xfrm>
        </p:grpSpPr>
        <p:sp>
          <p:nvSpPr>
            <p:cNvPr name="Freeform 14" id="14"/>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20144" t="0" r="-20144" b="0"/>
              </a:stretch>
            </a:blipFill>
          </p:spPr>
        </p:sp>
        <p:sp>
          <p:nvSpPr>
            <p:cNvPr name="Freeform 15" id="15"/>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6"/>
              <a:stretch>
                <a:fillRect l="0" t="-286" r="0" b="-286"/>
              </a:stretch>
            </a:blipFill>
          </p:spPr>
        </p:sp>
      </p:grpSp>
      <p:sp>
        <p:nvSpPr>
          <p:cNvPr name="TextBox 16" id="16"/>
          <p:cNvSpPr txBox="true"/>
          <p:nvPr/>
        </p:nvSpPr>
        <p:spPr>
          <a:xfrm rot="0">
            <a:off x="7319332" y="2270266"/>
            <a:ext cx="10320381" cy="820389"/>
          </a:xfrm>
          <a:prstGeom prst="rect">
            <a:avLst/>
          </a:prstGeom>
        </p:spPr>
        <p:txBody>
          <a:bodyPr anchor="t" rtlCol="false" tIns="0" lIns="0" bIns="0" rIns="0">
            <a:spAutoFit/>
          </a:bodyPr>
          <a:lstStyle/>
          <a:p>
            <a:pPr algn="l">
              <a:lnSpc>
                <a:spcPts val="6756"/>
              </a:lnSpc>
            </a:pPr>
            <a:r>
              <a:rPr lang="en-US" b="true" sz="4826">
                <a:solidFill>
                  <a:srgbClr val="000000"/>
                </a:solidFill>
                <a:latin typeface="Montaser Arabic Bold"/>
                <a:ea typeface="Montaser Arabic Bold"/>
                <a:cs typeface="Montaser Arabic Bold"/>
                <a:sym typeface="Montaser Arabic Bold"/>
              </a:rPr>
              <a:t>TARGET PERSONAS</a:t>
            </a:r>
          </a:p>
        </p:txBody>
      </p:sp>
      <p:sp>
        <p:nvSpPr>
          <p:cNvPr name="TextBox 17" id="17"/>
          <p:cNvSpPr txBox="true"/>
          <p:nvPr/>
        </p:nvSpPr>
        <p:spPr>
          <a:xfrm rot="0">
            <a:off x="6020431" y="6222991"/>
            <a:ext cx="11925706" cy="2832652"/>
          </a:xfrm>
          <a:prstGeom prst="rect">
            <a:avLst/>
          </a:prstGeom>
        </p:spPr>
        <p:txBody>
          <a:bodyPr anchor="t" rtlCol="false" tIns="0" lIns="0" bIns="0" rIns="0">
            <a:spAutoFit/>
          </a:bodyPr>
          <a:lstStyle/>
          <a:p>
            <a:pPr algn="r" rtl="true">
              <a:lnSpc>
                <a:spcPts val="4519"/>
              </a:lnSpc>
            </a:pPr>
            <a:r>
              <a:rPr lang="ar-EG" sz="3228">
                <a:solidFill>
                  <a:srgbClr val="000000"/>
                </a:solidFill>
                <a:latin typeface="Montaser Arabic"/>
                <a:ea typeface="Montaser Arabic"/>
                <a:cs typeface="Montaser Arabic"/>
                <a:sym typeface="Montaser Arabic"/>
                <a:rtl val="true"/>
              </a:rPr>
              <a:t>نحن في مصر نركز بشكل أساسي على قطاع المطاعم والكافيهات، حيث تمثل هذه الفئة الجزء الأكبر من السوق المستهدف. نسعى لتلبية احتياجاتهم من خلال تقديم حلول </a:t>
            </a:r>
            <a:r>
              <a:rPr lang="en-US" sz="3228">
                <a:solidFill>
                  <a:srgbClr val="000000"/>
                </a:solidFill>
                <a:latin typeface="Montaser Arabic"/>
                <a:ea typeface="Montaser Arabic"/>
                <a:cs typeface="Montaser Arabic"/>
                <a:sym typeface="Montaser Arabic"/>
              </a:rPr>
              <a:t>ERP</a:t>
            </a:r>
            <a:r>
              <a:rPr lang="ar-EG" sz="3228">
                <a:solidFill>
                  <a:srgbClr val="000000"/>
                </a:solidFill>
                <a:latin typeface="Montaser Arabic"/>
                <a:ea typeface="Montaser Arabic"/>
                <a:cs typeface="Montaser Arabic"/>
                <a:sym typeface="Montaser Arabic"/>
                <a:rtl val="true"/>
              </a:rPr>
              <a:t> مخصصة تساعدهم في إدارة عملياتهم بكفاءة، وتحسين خدمة العملاء، وزيادة التحكم في المخزون.</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12020"/>
        </a:solidFill>
      </p:bgPr>
    </p:bg>
    <p:spTree>
      <p:nvGrpSpPr>
        <p:cNvPr id="1" name=""/>
        <p:cNvGrpSpPr/>
        <p:nvPr/>
      </p:nvGrpSpPr>
      <p:grpSpPr>
        <a:xfrm>
          <a:off x="0" y="0"/>
          <a:ext cx="0" cy="0"/>
          <a:chOff x="0" y="0"/>
          <a:chExt cx="0" cy="0"/>
        </a:xfrm>
      </p:grpSpPr>
      <p:grpSp>
        <p:nvGrpSpPr>
          <p:cNvPr name="Group 2" id="2"/>
          <p:cNvGrpSpPr/>
          <p:nvPr/>
        </p:nvGrpSpPr>
        <p:grpSpPr>
          <a:xfrm rot="0">
            <a:off x="480053" y="-836593"/>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2813" y="5908056"/>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028700" y="5603606"/>
            <a:ext cx="4398398" cy="4627879"/>
            <a:chOff x="0" y="0"/>
            <a:chExt cx="5842000" cy="6146800"/>
          </a:xfrm>
        </p:grpSpPr>
        <p:sp>
          <p:nvSpPr>
            <p:cNvPr name="Freeform 9" id="9"/>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2"/>
              <a:stretch>
                <a:fillRect l="-20144" t="0" r="-20144" b="0"/>
              </a:stretch>
            </a:blipFill>
          </p:spPr>
        </p:sp>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3"/>
              <a:stretch>
                <a:fillRect l="0" t="-286" r="0" b="-286"/>
              </a:stretch>
            </a:blipFill>
          </p:spPr>
        </p:sp>
      </p:grpSp>
      <p:sp>
        <p:nvSpPr>
          <p:cNvPr name="Freeform 11" id="11"/>
          <p:cNvSpPr/>
          <p:nvPr/>
        </p:nvSpPr>
        <p:spPr>
          <a:xfrm flipH="false" flipV="false" rot="0">
            <a:off x="5777148" y="424474"/>
            <a:ext cx="12219973" cy="9324116"/>
          </a:xfrm>
          <a:custGeom>
            <a:avLst/>
            <a:gdLst/>
            <a:ahLst/>
            <a:cxnLst/>
            <a:rect r="r" b="b" t="t" l="l"/>
            <a:pathLst>
              <a:path h="9324116" w="12219973">
                <a:moveTo>
                  <a:pt x="0" y="0"/>
                </a:moveTo>
                <a:lnTo>
                  <a:pt x="12219972" y="0"/>
                </a:lnTo>
                <a:lnTo>
                  <a:pt x="12219972" y="9324117"/>
                </a:lnTo>
                <a:lnTo>
                  <a:pt x="0" y="9324117"/>
                </a:lnTo>
                <a:lnTo>
                  <a:pt x="0" y="0"/>
                </a:lnTo>
                <a:close/>
              </a:path>
            </a:pathLst>
          </a:custGeom>
          <a:blipFill>
            <a:blip r:embed="rId4"/>
            <a:stretch>
              <a:fillRect l="-895"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0213" y="-57314"/>
            <a:ext cx="2778718" cy="10565717"/>
            <a:chOff x="0" y="0"/>
            <a:chExt cx="731844" cy="2782740"/>
          </a:xfrm>
        </p:grpSpPr>
        <p:sp>
          <p:nvSpPr>
            <p:cNvPr name="Freeform 3" id="3"/>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FFFF"/>
            </a:solidFill>
          </p:spPr>
        </p:sp>
        <p:sp>
          <p:nvSpPr>
            <p:cNvPr name="TextBox 4" id="4"/>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6124612" y="5937491"/>
            <a:ext cx="2775205" cy="2775205"/>
          </a:xfrm>
          <a:custGeom>
            <a:avLst/>
            <a:gdLst/>
            <a:ahLst/>
            <a:cxnLst/>
            <a:rect r="r" b="b" t="t" l="l"/>
            <a:pathLst>
              <a:path h="2775205" w="2775205">
                <a:moveTo>
                  <a:pt x="2775204" y="0"/>
                </a:moveTo>
                <a:lnTo>
                  <a:pt x="0" y="0"/>
                </a:lnTo>
                <a:lnTo>
                  <a:pt x="0" y="2775205"/>
                </a:lnTo>
                <a:lnTo>
                  <a:pt x="2775204" y="2775205"/>
                </a:lnTo>
                <a:lnTo>
                  <a:pt x="27752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144000" y="5801494"/>
            <a:ext cx="7768521" cy="2911202"/>
          </a:xfrm>
          <a:prstGeom prst="rect">
            <a:avLst/>
          </a:prstGeom>
        </p:spPr>
        <p:txBody>
          <a:bodyPr anchor="t" rtlCol="false" tIns="0" lIns="0" bIns="0" rIns="0">
            <a:spAutoFit/>
          </a:bodyPr>
          <a:lstStyle/>
          <a:p>
            <a:pPr algn="r" rtl="true">
              <a:lnSpc>
                <a:spcPts val="11740"/>
              </a:lnSpc>
            </a:pPr>
            <a:r>
              <a:rPr lang="ar-EG" b="true" sz="8385">
                <a:solidFill>
                  <a:srgbClr val="FFFFFF"/>
                </a:solidFill>
                <a:latin typeface="Montaser Arabic Bold"/>
                <a:ea typeface="Montaser Arabic Bold"/>
                <a:cs typeface="Montaser Arabic Bold"/>
                <a:sym typeface="Montaser Arabic Bold"/>
                <a:rtl val="true"/>
              </a:rPr>
              <a:t>الاستراتيجية التسويقية</a:t>
            </a:r>
          </a:p>
        </p:txBody>
      </p:sp>
      <p:grpSp>
        <p:nvGrpSpPr>
          <p:cNvPr name="Group 7" id="7"/>
          <p:cNvGrpSpPr/>
          <p:nvPr/>
        </p:nvGrpSpPr>
        <p:grpSpPr>
          <a:xfrm rot="0">
            <a:off x="2688505" y="-57314"/>
            <a:ext cx="2778718" cy="10565717"/>
            <a:chOff x="0" y="0"/>
            <a:chExt cx="731844" cy="2782740"/>
          </a:xfrm>
        </p:grpSpPr>
        <p:sp>
          <p:nvSpPr>
            <p:cNvPr name="Freeform 8" id="8"/>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A500"/>
            </a:solidFill>
          </p:spPr>
        </p:sp>
        <p:sp>
          <p:nvSpPr>
            <p:cNvPr name="TextBox 9" id="9"/>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0213" y="-57314"/>
            <a:ext cx="2778718" cy="10565717"/>
            <a:chOff x="0" y="0"/>
            <a:chExt cx="731844" cy="2782740"/>
          </a:xfrm>
        </p:grpSpPr>
        <p:sp>
          <p:nvSpPr>
            <p:cNvPr name="Freeform 3" id="3"/>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FFFF"/>
            </a:solidFill>
          </p:spPr>
        </p:sp>
        <p:sp>
          <p:nvSpPr>
            <p:cNvPr name="TextBox 4" id="4"/>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6219012" y="1028700"/>
            <a:ext cx="2775205" cy="2775205"/>
          </a:xfrm>
          <a:custGeom>
            <a:avLst/>
            <a:gdLst/>
            <a:ahLst/>
            <a:cxnLst/>
            <a:rect r="r" b="b" t="t" l="l"/>
            <a:pathLst>
              <a:path h="2775205" w="2775205">
                <a:moveTo>
                  <a:pt x="2775204" y="0"/>
                </a:moveTo>
                <a:lnTo>
                  <a:pt x="0" y="0"/>
                </a:lnTo>
                <a:lnTo>
                  <a:pt x="0" y="2775205"/>
                </a:lnTo>
                <a:lnTo>
                  <a:pt x="2775204" y="2775205"/>
                </a:lnTo>
                <a:lnTo>
                  <a:pt x="27752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994216" y="2379706"/>
            <a:ext cx="7768521" cy="1425302"/>
          </a:xfrm>
          <a:prstGeom prst="rect">
            <a:avLst/>
          </a:prstGeom>
        </p:spPr>
        <p:txBody>
          <a:bodyPr anchor="t" rtlCol="false" tIns="0" lIns="0" bIns="0" rIns="0">
            <a:spAutoFit/>
          </a:bodyPr>
          <a:lstStyle/>
          <a:p>
            <a:pPr algn="r" rtl="true">
              <a:lnSpc>
                <a:spcPts val="11740"/>
              </a:lnSpc>
            </a:pPr>
            <a:r>
              <a:rPr lang="ar-EG" b="true" sz="8385">
                <a:solidFill>
                  <a:srgbClr val="FFFFFF"/>
                </a:solidFill>
                <a:latin typeface="Montaser Arabic Bold"/>
                <a:ea typeface="Montaser Arabic Bold"/>
                <a:cs typeface="Montaser Arabic Bold"/>
                <a:sym typeface="Montaser Arabic Bold"/>
                <a:rtl val="true"/>
              </a:rPr>
              <a:t>تحليل السوق </a:t>
            </a:r>
          </a:p>
        </p:txBody>
      </p:sp>
      <p:grpSp>
        <p:nvGrpSpPr>
          <p:cNvPr name="Group 7" id="7"/>
          <p:cNvGrpSpPr/>
          <p:nvPr/>
        </p:nvGrpSpPr>
        <p:grpSpPr>
          <a:xfrm rot="0">
            <a:off x="2688505" y="-57314"/>
            <a:ext cx="2778718" cy="10565717"/>
            <a:chOff x="0" y="0"/>
            <a:chExt cx="731844" cy="2782740"/>
          </a:xfrm>
        </p:grpSpPr>
        <p:sp>
          <p:nvSpPr>
            <p:cNvPr name="Freeform 8" id="8"/>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A500"/>
            </a:solidFill>
          </p:spPr>
        </p:sp>
        <p:sp>
          <p:nvSpPr>
            <p:cNvPr name="TextBox 9" id="9"/>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8091951" y="4484370"/>
            <a:ext cx="8244721" cy="3166110"/>
          </a:xfrm>
          <a:prstGeom prst="rect">
            <a:avLst/>
          </a:prstGeom>
        </p:spPr>
        <p:txBody>
          <a:bodyPr anchor="t" rtlCol="false" tIns="0" lIns="0" bIns="0" rIns="0">
            <a:spAutoFit/>
          </a:bodyPr>
          <a:lstStyle/>
          <a:p>
            <a:pPr algn="r" rtl="true" marL="777240" indent="-388620" lvl="1">
              <a:lnSpc>
                <a:spcPts val="5040"/>
              </a:lnSpc>
              <a:buFont typeface="Arial"/>
              <a:buChar char="•"/>
            </a:pPr>
            <a:r>
              <a:rPr lang="ar-EG" sz="3600">
                <a:solidFill>
                  <a:srgbClr val="FFFFFF"/>
                </a:solidFill>
                <a:latin typeface="Montaser Arabic"/>
                <a:ea typeface="Montaser Arabic"/>
                <a:cs typeface="Montaser Arabic"/>
                <a:sym typeface="Montaser Arabic"/>
                <a:rtl val="true"/>
              </a:rPr>
              <a:t>دراسة وتحليل السوق المصرى </a:t>
            </a:r>
          </a:p>
          <a:p>
            <a:pPr algn="ctr" rtl="true" marL="777240" indent="-388620" lvl="1">
              <a:lnSpc>
                <a:spcPts val="5040"/>
              </a:lnSpc>
              <a:buFont typeface="Arial"/>
              <a:buChar char="•"/>
            </a:pPr>
            <a:r>
              <a:rPr lang="ar-EG" sz="3600">
                <a:solidFill>
                  <a:srgbClr val="FFFFFF"/>
                </a:solidFill>
                <a:latin typeface="Montaser Arabic"/>
                <a:ea typeface="Montaser Arabic"/>
                <a:cs typeface="Montaser Arabic"/>
                <a:sym typeface="Montaser Arabic"/>
                <a:rtl val="true"/>
              </a:rPr>
              <a:t>دراسة احتياجات المطاعم والكافيهات</a:t>
            </a:r>
          </a:p>
          <a:p>
            <a:pPr algn="r" rtl="true" marL="777240" indent="-388620" lvl="1">
              <a:lnSpc>
                <a:spcPts val="5040"/>
              </a:lnSpc>
              <a:buFont typeface="Arial"/>
              <a:buChar char="•"/>
            </a:pPr>
            <a:r>
              <a:rPr lang="ar-EG" sz="3600">
                <a:solidFill>
                  <a:srgbClr val="FFFFFF"/>
                </a:solidFill>
                <a:latin typeface="Montaser Arabic"/>
                <a:ea typeface="Montaser Arabic"/>
                <a:cs typeface="Montaser Arabic"/>
                <a:sym typeface="Montaser Arabic"/>
                <a:rtl val="true"/>
              </a:rPr>
              <a:t>تحليل المنافسين</a:t>
            </a:r>
          </a:p>
          <a:p>
            <a:pPr algn="r" rtl="true" marL="777240" indent="-388620" lvl="1">
              <a:lnSpc>
                <a:spcPts val="5040"/>
              </a:lnSpc>
              <a:buFont typeface="Arial"/>
              <a:buChar char="•"/>
            </a:pPr>
            <a:r>
              <a:rPr lang="ar-EG" sz="3600">
                <a:solidFill>
                  <a:srgbClr val="FFFFFF"/>
                </a:solidFill>
                <a:latin typeface="Montaser Arabic"/>
                <a:ea typeface="Montaser Arabic"/>
                <a:cs typeface="Montaser Arabic"/>
                <a:sym typeface="Montaser Arabic"/>
                <a:rtl val="true"/>
              </a:rPr>
              <a:t>تحليل </a:t>
            </a:r>
            <a:r>
              <a:rPr lang="en-US" sz="3600">
                <a:solidFill>
                  <a:srgbClr val="FFFFFF"/>
                </a:solidFill>
                <a:latin typeface="Montaser Arabic"/>
                <a:ea typeface="Montaser Arabic"/>
                <a:cs typeface="Montaser Arabic"/>
                <a:sym typeface="Montaser Arabic"/>
              </a:rPr>
              <a:t>SWOT</a:t>
            </a:r>
            <a:r>
              <a:rPr lang="ar-EG" sz="3600">
                <a:solidFill>
                  <a:srgbClr val="FFFFFF"/>
                </a:solidFill>
                <a:latin typeface="Montaser Arabic"/>
                <a:ea typeface="Montaser Arabic"/>
                <a:cs typeface="Montaser Arabic"/>
                <a:sym typeface="Montaser Arabic"/>
                <a:rtl val="true"/>
              </a:rPr>
              <a:t> لانظمة </a:t>
            </a:r>
            <a:r>
              <a:rPr lang="en-US" sz="3600">
                <a:solidFill>
                  <a:srgbClr val="FFFFFF"/>
                </a:solidFill>
                <a:latin typeface="Montaser Arabic"/>
                <a:ea typeface="Montaser Arabic"/>
                <a:cs typeface="Montaser Arabic"/>
                <a:sym typeface="Montaser Arabic"/>
              </a:rPr>
              <a:t>ERP</a:t>
            </a:r>
          </a:p>
          <a:p>
            <a:pPr algn="r" rtl="true" marL="777240" indent="-388620" lvl="1">
              <a:lnSpc>
                <a:spcPts val="5040"/>
              </a:lnSpc>
              <a:buFont typeface="Arial"/>
              <a:buChar char="•"/>
            </a:pPr>
            <a:r>
              <a:rPr lang="en-US" sz="3600">
                <a:solidFill>
                  <a:srgbClr val="FFFFFF"/>
                </a:solidFill>
                <a:latin typeface="Montaser Arabic"/>
                <a:ea typeface="Montaser Arabic"/>
                <a:cs typeface="Montaser Arabic"/>
                <a:sym typeface="Montaser Arabic"/>
              </a:rPr>
              <a:t>Target Personas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7319332" y="2270266"/>
            <a:ext cx="10320381" cy="817679"/>
          </a:xfrm>
          <a:prstGeom prst="rect">
            <a:avLst/>
          </a:prstGeom>
        </p:spPr>
        <p:txBody>
          <a:bodyPr anchor="t" rtlCol="false" tIns="0" lIns="0" bIns="0" rIns="0">
            <a:spAutoFit/>
          </a:bodyPr>
          <a:lstStyle/>
          <a:p>
            <a:pPr algn="l">
              <a:lnSpc>
                <a:spcPts val="6756"/>
              </a:lnSpc>
            </a:pPr>
            <a:r>
              <a:rPr lang="en-US" sz="4826">
                <a:solidFill>
                  <a:srgbClr val="FFFFFF"/>
                </a:solidFill>
                <a:latin typeface="Montaser Arabic"/>
                <a:ea typeface="Montaser Arabic"/>
                <a:cs typeface="Montaser Arabic"/>
                <a:sym typeface="Montaser Arabic"/>
              </a:rPr>
              <a:t>STRATEGY</a:t>
            </a:r>
          </a:p>
        </p:txBody>
      </p:sp>
      <p:sp>
        <p:nvSpPr>
          <p:cNvPr name="TextBox 11" id="11"/>
          <p:cNvSpPr txBox="true"/>
          <p:nvPr/>
        </p:nvSpPr>
        <p:spPr>
          <a:xfrm rot="0">
            <a:off x="5714007" y="5860431"/>
            <a:ext cx="11925706" cy="4012482"/>
          </a:xfrm>
          <a:prstGeom prst="rect">
            <a:avLst/>
          </a:prstGeom>
        </p:spPr>
        <p:txBody>
          <a:bodyPr anchor="t" rtlCol="false" tIns="0" lIns="0" bIns="0" rIns="0">
            <a:spAutoFit/>
          </a:bodyPr>
          <a:lstStyle/>
          <a:p>
            <a:pPr algn="r" rtl="true">
              <a:lnSpc>
                <a:spcPts val="3539"/>
              </a:lnSpc>
            </a:pPr>
            <a:r>
              <a:rPr lang="ar-EG" sz="2528" b="true">
                <a:solidFill>
                  <a:srgbClr val="000000"/>
                </a:solidFill>
                <a:latin typeface="Montaser Arabic Bold"/>
                <a:ea typeface="Montaser Arabic Bold"/>
                <a:cs typeface="Montaser Arabic Bold"/>
                <a:sym typeface="Montaser Arabic Bold"/>
                <a:rtl val="true"/>
              </a:rPr>
              <a:t>الأهداف التسويقية:</a:t>
            </a:r>
          </a:p>
          <a:p>
            <a:pPr algn="r" rtl="true" marL="545856" indent="-272928" lvl="1">
              <a:lnSpc>
                <a:spcPts val="3539"/>
              </a:lnSpc>
              <a:buFont typeface="Arial"/>
              <a:buChar char="•"/>
            </a:pPr>
            <a:r>
              <a:rPr lang="ar-EG" sz="2528">
                <a:solidFill>
                  <a:srgbClr val="000000"/>
                </a:solidFill>
                <a:latin typeface="Montaser Arabic"/>
                <a:ea typeface="Montaser Arabic"/>
                <a:cs typeface="Montaser Arabic"/>
                <a:sym typeface="Montaser Arabic"/>
                <a:rtl val="true"/>
              </a:rPr>
              <a:t>زيادة الوعي بالعلامة التجارية: تعريف السوق المصري بشركة </a:t>
            </a:r>
            <a:r>
              <a:rPr lang="en-US" sz="2528">
                <a:solidFill>
                  <a:srgbClr val="000000"/>
                </a:solidFill>
                <a:latin typeface="Montaser Arabic"/>
                <a:ea typeface="Montaser Arabic"/>
                <a:cs typeface="Montaser Arabic"/>
                <a:sym typeface="Montaser Arabic"/>
              </a:rPr>
              <a:t>UIS Egypt</a:t>
            </a:r>
            <a:r>
              <a:rPr lang="ar-EG" sz="2528">
                <a:solidFill>
                  <a:srgbClr val="000000"/>
                </a:solidFill>
                <a:latin typeface="Montaser Arabic"/>
                <a:ea typeface="Montaser Arabic"/>
                <a:cs typeface="Montaser Arabic"/>
                <a:sym typeface="Montaser Arabic"/>
                <a:rtl val="true"/>
              </a:rPr>
              <a:t> كجهة موثوقة لخدمات </a:t>
            </a:r>
            <a:r>
              <a:rPr lang="en-US" sz="2528">
                <a:solidFill>
                  <a:srgbClr val="000000"/>
                </a:solidFill>
                <a:latin typeface="Montaser Arabic"/>
                <a:ea typeface="Montaser Arabic"/>
                <a:cs typeface="Montaser Arabic"/>
                <a:sym typeface="Montaser Arabic"/>
              </a:rPr>
              <a:t>ERP</a:t>
            </a:r>
            <a:r>
              <a:rPr lang="ar-EG" sz="2528">
                <a:solidFill>
                  <a:srgbClr val="000000"/>
                </a:solidFill>
                <a:latin typeface="Montaser Arabic"/>
                <a:ea typeface="Montaser Arabic"/>
                <a:cs typeface="Montaser Arabic"/>
                <a:sym typeface="Montaser Arabic"/>
                <a:rtl val="true"/>
              </a:rPr>
              <a:t>.</a:t>
            </a:r>
          </a:p>
          <a:p>
            <a:pPr algn="r" rtl="true" marL="545856" indent="-272928" lvl="1">
              <a:lnSpc>
                <a:spcPts val="3539"/>
              </a:lnSpc>
              <a:buFont typeface="Arial"/>
              <a:buChar char="•"/>
            </a:pPr>
            <a:r>
              <a:rPr lang="ar-EG" sz="2528">
                <a:solidFill>
                  <a:srgbClr val="000000"/>
                </a:solidFill>
                <a:latin typeface="Montaser Arabic"/>
                <a:ea typeface="Montaser Arabic"/>
                <a:cs typeface="Montaser Arabic"/>
                <a:sym typeface="Montaser Arabic"/>
                <a:rtl val="true"/>
              </a:rPr>
              <a:t>زيادة العملاء المحتملين: استهداف الشركات والقطاعات التي تحتاج إلى حلول </a:t>
            </a:r>
            <a:r>
              <a:rPr lang="en-US" sz="2528">
                <a:solidFill>
                  <a:srgbClr val="000000"/>
                </a:solidFill>
                <a:latin typeface="Montaser Arabic"/>
                <a:ea typeface="Montaser Arabic"/>
                <a:cs typeface="Montaser Arabic"/>
                <a:sym typeface="Montaser Arabic"/>
              </a:rPr>
              <a:t>ERP</a:t>
            </a:r>
            <a:r>
              <a:rPr lang="ar-EG" sz="2528">
                <a:solidFill>
                  <a:srgbClr val="000000"/>
                </a:solidFill>
                <a:latin typeface="Montaser Arabic"/>
                <a:ea typeface="Montaser Arabic"/>
                <a:cs typeface="Montaser Arabic"/>
                <a:sym typeface="Montaser Arabic"/>
                <a:rtl val="true"/>
              </a:rPr>
              <a:t> في مصر.</a:t>
            </a:r>
          </a:p>
          <a:p>
            <a:pPr algn="r" rtl="true" marL="545856" indent="-272928" lvl="1">
              <a:lnSpc>
                <a:spcPts val="3539"/>
              </a:lnSpc>
              <a:buFont typeface="Arial"/>
              <a:buChar char="•"/>
            </a:pPr>
            <a:r>
              <a:rPr lang="ar-EG" sz="2528">
                <a:solidFill>
                  <a:srgbClr val="000000"/>
                </a:solidFill>
                <a:latin typeface="Montaser Arabic"/>
                <a:ea typeface="Montaser Arabic"/>
                <a:cs typeface="Montaser Arabic"/>
                <a:sym typeface="Montaser Arabic"/>
                <a:rtl val="true"/>
              </a:rPr>
              <a:t>توليد تحويلات: دفع العملاء لاتخاذ خطوات عملية مثل طلب عروض أسعار أو التسجيل للحصول على استشارة.</a:t>
            </a:r>
          </a:p>
          <a:p>
            <a:pPr algn="r" rtl="true" marL="545856" indent="-272928" lvl="1">
              <a:lnSpc>
                <a:spcPts val="3539"/>
              </a:lnSpc>
              <a:buFont typeface="Arial"/>
              <a:buChar char="•"/>
            </a:pPr>
            <a:r>
              <a:rPr lang="ar-EG" sz="2528">
                <a:solidFill>
                  <a:srgbClr val="000000"/>
                </a:solidFill>
                <a:latin typeface="Montaser Arabic"/>
                <a:ea typeface="Montaser Arabic"/>
                <a:cs typeface="Montaser Arabic"/>
                <a:sym typeface="Montaser Arabic"/>
                <a:rtl val="true"/>
              </a:rPr>
              <a:t>بناء علاقات طويلة الأمد مع العملاء.</a:t>
            </a:r>
          </a:p>
          <a:p>
            <a:pPr algn="r" rtl="true">
              <a:lnSpc>
                <a:spcPts val="3539"/>
              </a:lnSpc>
            </a:pPr>
          </a:p>
        </p:txBody>
      </p:sp>
      <p:grpSp>
        <p:nvGrpSpPr>
          <p:cNvPr name="Group 12" id="12"/>
          <p:cNvGrpSpPr/>
          <p:nvPr/>
        </p:nvGrpSpPr>
        <p:grpSpPr>
          <a:xfrm rot="0">
            <a:off x="732813" y="5908056"/>
            <a:ext cx="3767912" cy="4018980"/>
            <a:chOff x="0" y="0"/>
            <a:chExt cx="812800" cy="866959"/>
          </a:xfrm>
        </p:grpSpPr>
        <p:sp>
          <p:nvSpPr>
            <p:cNvPr name="Freeform 13" id="13"/>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4" id="14"/>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1028700" y="5603606"/>
            <a:ext cx="4398398" cy="4627879"/>
            <a:chOff x="0" y="0"/>
            <a:chExt cx="5842000" cy="6146800"/>
          </a:xfrm>
        </p:grpSpPr>
        <p:sp>
          <p:nvSpPr>
            <p:cNvPr name="Freeform 16" id="16"/>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28962" t="0" r="-28962" b="0"/>
              </a:stretch>
            </a:blipFill>
          </p:spPr>
        </p:sp>
        <p:sp>
          <p:nvSpPr>
            <p:cNvPr name="Freeform 17" id="17"/>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6"/>
              <a:stretch>
                <a:fillRect l="0" t="-286" r="0" b="-286"/>
              </a:stretch>
            </a:blipFill>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0053" y="-836593"/>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2813" y="5908056"/>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028700" y="5603606"/>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8962" t="0" r="-28962"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5894766" y="1061652"/>
            <a:ext cx="11744947" cy="7770001"/>
          </a:xfrm>
          <a:prstGeom prst="rect">
            <a:avLst/>
          </a:prstGeom>
        </p:spPr>
        <p:txBody>
          <a:bodyPr anchor="t" rtlCol="false" tIns="0" lIns="0" bIns="0" rIns="0">
            <a:spAutoFit/>
          </a:bodyPr>
          <a:lstStyle/>
          <a:p>
            <a:pPr algn="r" rtl="true">
              <a:lnSpc>
                <a:spcPts val="3282"/>
              </a:lnSpc>
              <a:spcBef>
                <a:spcPct val="0"/>
              </a:spcBef>
            </a:pPr>
            <a:r>
              <a:rPr lang="en-US" sz="2344">
                <a:solidFill>
                  <a:srgbClr val="000000"/>
                </a:solidFill>
                <a:latin typeface="Montaser Arabic"/>
                <a:ea typeface="Montaser Arabic"/>
                <a:cs typeface="Montaser Arabic"/>
                <a:sym typeface="Montaser Arabic"/>
              </a:rPr>
              <a:t>1</a:t>
            </a:r>
            <a:r>
              <a:rPr lang="ar-EG" sz="2344">
                <a:solidFill>
                  <a:srgbClr val="000000"/>
                </a:solidFill>
                <a:latin typeface="Montaser Arabic"/>
                <a:ea typeface="Montaser Arabic"/>
                <a:cs typeface="Montaser Arabic"/>
                <a:sym typeface="Montaser Arabic"/>
                <a:rtl val="true"/>
              </a:rPr>
              <a:t>.</a:t>
            </a:r>
            <a:r>
              <a:rPr lang="ar-EG" b="true" sz="2344">
                <a:solidFill>
                  <a:srgbClr val="000000"/>
                </a:solidFill>
                <a:latin typeface="Montaser Arabic Bold"/>
                <a:ea typeface="Montaser Arabic Bold"/>
                <a:cs typeface="Montaser Arabic Bold"/>
                <a:sym typeface="Montaser Arabic Bold"/>
                <a:rtl val="true"/>
              </a:rPr>
              <a:t> الهدف الاول: </a:t>
            </a:r>
            <a:r>
              <a:rPr lang="ar-EG" sz="2344">
                <a:solidFill>
                  <a:srgbClr val="000000"/>
                </a:solidFill>
                <a:latin typeface="Montaser Arabic"/>
                <a:ea typeface="Montaser Arabic"/>
                <a:cs typeface="Montaser Arabic"/>
                <a:sym typeface="Montaser Arabic"/>
                <a:rtl val="true"/>
              </a:rPr>
              <a:t>تحقيق نسبه معينه من الحصه السوقيه خلال العام الاول</a:t>
            </a:r>
          </a:p>
          <a:p>
            <a:pPr algn="r" rtl="true">
              <a:lnSpc>
                <a:spcPts val="3282"/>
              </a:lnSpc>
              <a:spcBef>
                <a:spcPct val="0"/>
              </a:spcBef>
            </a:pPr>
            <a:r>
              <a:rPr lang="en-US" b="true" sz="2344">
                <a:solidFill>
                  <a:srgbClr val="000000"/>
                </a:solidFill>
                <a:latin typeface="Montaser Arabic Bold"/>
                <a:ea typeface="Montaser Arabic Bold"/>
                <a:cs typeface="Montaser Arabic Bold"/>
                <a:sym typeface="Montaser Arabic Bold"/>
              </a:rPr>
              <a:t>2</a:t>
            </a:r>
            <a:r>
              <a:rPr lang="ar-EG" b="true" sz="2344">
                <a:solidFill>
                  <a:srgbClr val="000000"/>
                </a:solidFill>
                <a:latin typeface="Montaser Arabic Bold"/>
                <a:ea typeface="Montaser Arabic Bold"/>
                <a:cs typeface="Montaser Arabic Bold"/>
                <a:sym typeface="Montaser Arabic Bold"/>
                <a:rtl val="true"/>
              </a:rPr>
              <a:t>. الهدف الثاني</a:t>
            </a:r>
            <a:r>
              <a:rPr lang="ar-EG" sz="2344">
                <a:solidFill>
                  <a:srgbClr val="000000"/>
                </a:solidFill>
                <a:latin typeface="Montaser Arabic"/>
                <a:ea typeface="Montaser Arabic"/>
                <a:cs typeface="Montaser Arabic"/>
                <a:sym typeface="Montaser Arabic"/>
                <a:rtl val="true"/>
              </a:rPr>
              <a:t>: بناء سمعه قويه كمزود رائد لحلول </a:t>
            </a:r>
            <a:r>
              <a:rPr lang="en-US" sz="2344">
                <a:solidFill>
                  <a:srgbClr val="000000"/>
                </a:solidFill>
                <a:latin typeface="Montaser Arabic"/>
                <a:ea typeface="Montaser Arabic"/>
                <a:cs typeface="Montaser Arabic"/>
                <a:sym typeface="Montaser Arabic"/>
              </a:rPr>
              <a:t>erp</a:t>
            </a:r>
            <a:r>
              <a:rPr lang="ar-EG" sz="2344">
                <a:solidFill>
                  <a:srgbClr val="000000"/>
                </a:solidFill>
                <a:latin typeface="Montaser Arabic"/>
                <a:ea typeface="Montaser Arabic"/>
                <a:cs typeface="Montaser Arabic"/>
                <a:sym typeface="Montaser Arabic"/>
                <a:rtl val="true"/>
              </a:rPr>
              <a:t> في السوق المصري</a:t>
            </a:r>
          </a:p>
          <a:p>
            <a:pPr algn="r" rtl="true">
              <a:lnSpc>
                <a:spcPts val="3282"/>
              </a:lnSpc>
              <a:spcBef>
                <a:spcPct val="0"/>
              </a:spcBef>
            </a:pPr>
            <a:r>
              <a:rPr lang="en-US" b="true" sz="2344">
                <a:solidFill>
                  <a:srgbClr val="000000"/>
                </a:solidFill>
                <a:latin typeface="Montaser Arabic Bold"/>
                <a:ea typeface="Montaser Arabic Bold"/>
                <a:cs typeface="Montaser Arabic Bold"/>
                <a:sym typeface="Montaser Arabic Bold"/>
              </a:rPr>
              <a:t>3</a:t>
            </a:r>
            <a:r>
              <a:rPr lang="ar-EG" b="true" sz="2344">
                <a:solidFill>
                  <a:srgbClr val="000000"/>
                </a:solidFill>
                <a:latin typeface="Montaser Arabic Bold"/>
                <a:ea typeface="Montaser Arabic Bold"/>
                <a:cs typeface="Montaser Arabic Bold"/>
                <a:sym typeface="Montaser Arabic Bold"/>
                <a:rtl val="true"/>
              </a:rPr>
              <a:t>. الهدف الثالث:</a:t>
            </a:r>
            <a:r>
              <a:rPr lang="ar-EG" sz="2344">
                <a:solidFill>
                  <a:srgbClr val="000000"/>
                </a:solidFill>
                <a:latin typeface="Montaser Arabic"/>
                <a:ea typeface="Montaser Arabic"/>
                <a:cs typeface="Montaser Arabic"/>
                <a:sym typeface="Montaser Arabic"/>
                <a:rtl val="true"/>
              </a:rPr>
              <a:t> بناء شبكه واسعه من الشركاء المحليين</a:t>
            </a:r>
          </a:p>
          <a:p>
            <a:pPr algn="r" rtl="true">
              <a:lnSpc>
                <a:spcPts val="3282"/>
              </a:lnSpc>
              <a:spcBef>
                <a:spcPct val="0"/>
              </a:spcBef>
            </a:pPr>
          </a:p>
          <a:p>
            <a:pPr algn="r" rtl="true">
              <a:lnSpc>
                <a:spcPts val="3282"/>
              </a:lnSpc>
              <a:spcBef>
                <a:spcPct val="0"/>
              </a:spcBef>
            </a:pPr>
            <a:r>
              <a:rPr lang="ar-EG" b="true" sz="2344">
                <a:solidFill>
                  <a:srgbClr val="000000"/>
                </a:solidFill>
                <a:latin typeface="Montaser Arabic Bold"/>
                <a:ea typeface="Montaser Arabic Bold"/>
                <a:cs typeface="Montaser Arabic Bold"/>
                <a:sym typeface="Montaser Arabic Bold"/>
                <a:rtl val="true"/>
              </a:rPr>
              <a:t>المرحلة الأولى (الشهور </a:t>
            </a:r>
            <a:r>
              <a:rPr lang="en-US" b="true" sz="2344">
                <a:solidFill>
                  <a:srgbClr val="000000"/>
                </a:solidFill>
                <a:latin typeface="Montaser Arabic Bold"/>
                <a:ea typeface="Montaser Arabic Bold"/>
                <a:cs typeface="Montaser Arabic Bold"/>
                <a:sym typeface="Montaser Arabic Bold"/>
              </a:rPr>
              <a:t>1</a:t>
            </a:r>
            <a:r>
              <a:rPr lang="ar-EG" b="true" sz="2344">
                <a:solidFill>
                  <a:srgbClr val="000000"/>
                </a:solidFill>
                <a:latin typeface="Montaser Arabic Bold"/>
                <a:ea typeface="Montaser Arabic Bold"/>
                <a:cs typeface="Montaser Arabic Bold"/>
                <a:sym typeface="Montaser Arabic Bold"/>
                <a:rtl val="true"/>
              </a:rPr>
              <a:t>-</a:t>
            </a:r>
            <a:r>
              <a:rPr lang="en-US" b="true" sz="2344">
                <a:solidFill>
                  <a:srgbClr val="000000"/>
                </a:solidFill>
                <a:latin typeface="Montaser Arabic Bold"/>
                <a:ea typeface="Montaser Arabic Bold"/>
                <a:cs typeface="Montaser Arabic Bold"/>
                <a:sym typeface="Montaser Arabic Bold"/>
              </a:rPr>
              <a:t>3</a:t>
            </a:r>
            <a:r>
              <a:rPr lang="ar-EG" b="true" sz="2344">
                <a:solidFill>
                  <a:srgbClr val="000000"/>
                </a:solidFill>
                <a:latin typeface="Montaser Arabic Bold"/>
                <a:ea typeface="Montaser Arabic Bold"/>
                <a:cs typeface="Montaser Arabic Bold"/>
                <a:sym typeface="Montaser Arabic Bold"/>
                <a:rtl val="true"/>
              </a:rPr>
              <a:t>): البناء والتأسيس</a:t>
            </a:r>
          </a:p>
          <a:p>
            <a:pPr algn="r" rtl="true">
              <a:lnSpc>
                <a:spcPts val="3282"/>
              </a:lnSpc>
              <a:spcBef>
                <a:spcPct val="0"/>
              </a:spcBef>
            </a:pPr>
            <a:r>
              <a:rPr lang="ar-EG" b="true" sz="2344">
                <a:solidFill>
                  <a:srgbClr val="000000"/>
                </a:solidFill>
                <a:latin typeface="Montaser Arabic Bold"/>
                <a:ea typeface="Montaser Arabic Bold"/>
                <a:cs typeface="Montaser Arabic Bold"/>
                <a:sym typeface="Montaser Arabic Bold"/>
                <a:rtl val="true"/>
              </a:rPr>
              <a:t>الشهر الأول</a:t>
            </a:r>
            <a:r>
              <a:rPr lang="ar-EG" sz="2344">
                <a:solidFill>
                  <a:srgbClr val="000000"/>
                </a:solidFill>
                <a:latin typeface="Montaser Arabic"/>
                <a:ea typeface="Montaser Arabic"/>
                <a:cs typeface="Montaser Arabic"/>
                <a:sym typeface="Montaser Arabic"/>
                <a:rtl val="true"/>
              </a:rPr>
              <a:t>:</a:t>
            </a:r>
          </a:p>
          <a:p>
            <a:pPr algn="r" rtl="true">
              <a:lnSpc>
                <a:spcPts val="3282"/>
              </a:lnSpc>
              <a:spcBef>
                <a:spcPct val="0"/>
              </a:spcBef>
            </a:pPr>
            <a:r>
              <a:rPr lang="en-US" sz="2344">
                <a:solidFill>
                  <a:srgbClr val="000000"/>
                </a:solidFill>
                <a:latin typeface="Montaser Arabic"/>
                <a:ea typeface="Montaser Arabic"/>
                <a:cs typeface="Montaser Arabic"/>
                <a:sym typeface="Montaser Arabic"/>
              </a:rPr>
              <a:t>1</a:t>
            </a:r>
            <a:r>
              <a:rPr lang="ar-EG" b="true" sz="2344">
                <a:solidFill>
                  <a:srgbClr val="000000"/>
                </a:solidFill>
                <a:latin typeface="Montaser Arabic Bold"/>
                <a:ea typeface="Montaser Arabic Bold"/>
                <a:cs typeface="Montaser Arabic Bold"/>
                <a:sym typeface="Montaser Arabic Bold"/>
                <a:rtl val="true"/>
              </a:rPr>
              <a:t>. إعداد الأساس الرقمي والتقليدي:</a:t>
            </a:r>
          </a:p>
          <a:p>
            <a:pPr algn="r" rtl="true">
              <a:lnSpc>
                <a:spcPts val="3282"/>
              </a:lnSpc>
              <a:spcBef>
                <a:spcPct val="0"/>
              </a:spcBef>
            </a:pPr>
            <a:r>
              <a:rPr lang="ar-EG" sz="2344">
                <a:solidFill>
                  <a:srgbClr val="000000"/>
                </a:solidFill>
                <a:latin typeface="Montaser Arabic"/>
                <a:ea typeface="Montaser Arabic"/>
                <a:cs typeface="Montaser Arabic"/>
                <a:sym typeface="Montaser Arabic"/>
                <a:rtl val="true"/>
              </a:rPr>
              <a:t>بناء موقع إلكتروني احترافي يعرض خدمات الشركة مع تخصيص قسم للمقالات والتدوينات عن فوائد الـ </a:t>
            </a:r>
            <a:r>
              <a:rPr lang="en-US" sz="2344">
                <a:solidFill>
                  <a:srgbClr val="000000"/>
                </a:solidFill>
                <a:latin typeface="Montaser Arabic"/>
                <a:ea typeface="Montaser Arabic"/>
                <a:cs typeface="Montaser Arabic"/>
                <a:sym typeface="Montaser Arabic"/>
              </a:rPr>
              <a:t>ERP</a:t>
            </a:r>
            <a:r>
              <a:rPr lang="ar-EG" sz="2344">
                <a:solidFill>
                  <a:srgbClr val="000000"/>
                </a:solidFill>
                <a:latin typeface="Montaser Arabic"/>
                <a:ea typeface="Montaser Arabic"/>
                <a:cs typeface="Montaser Arabic"/>
                <a:sym typeface="Montaser Arabic"/>
                <a:rtl val="true"/>
              </a:rPr>
              <a:t>.</a:t>
            </a:r>
          </a:p>
          <a:p>
            <a:pPr algn="r" rtl="true">
              <a:lnSpc>
                <a:spcPts val="3282"/>
              </a:lnSpc>
              <a:spcBef>
                <a:spcPct val="0"/>
              </a:spcBef>
            </a:pPr>
            <a:r>
              <a:rPr lang="ar-EG" sz="2344">
                <a:solidFill>
                  <a:srgbClr val="000000"/>
                </a:solidFill>
                <a:latin typeface="Montaser Arabic"/>
                <a:ea typeface="Montaser Arabic"/>
                <a:cs typeface="Montaser Arabic"/>
                <a:sym typeface="Montaser Arabic"/>
                <a:rtl val="true"/>
              </a:rPr>
              <a:t>إطلاق صفحات رسمية على منصات التواصل الاجتماعي ( </a:t>
            </a:r>
            <a:r>
              <a:rPr lang="en-US" sz="2344">
                <a:solidFill>
                  <a:srgbClr val="000000"/>
                </a:solidFill>
                <a:latin typeface="Montaser Arabic"/>
                <a:ea typeface="Montaser Arabic"/>
                <a:cs typeface="Montaser Arabic"/>
                <a:sym typeface="Montaser Arabic"/>
              </a:rPr>
              <a:t>Facebook</a:t>
            </a:r>
            <a:r>
              <a:rPr lang="ar-EG" sz="2344">
                <a:solidFill>
                  <a:srgbClr val="000000"/>
                </a:solidFill>
                <a:latin typeface="Montaser Arabic"/>
                <a:ea typeface="Montaser Arabic"/>
                <a:cs typeface="Montaser Arabic"/>
                <a:sym typeface="Montaser Arabic"/>
                <a:rtl val="true"/>
              </a:rPr>
              <a:t> ).</a:t>
            </a:r>
          </a:p>
          <a:p>
            <a:pPr algn="r" rtl="true">
              <a:lnSpc>
                <a:spcPts val="3282"/>
              </a:lnSpc>
              <a:spcBef>
                <a:spcPct val="0"/>
              </a:spcBef>
            </a:pPr>
            <a:r>
              <a:rPr lang="ar-EG" sz="2344">
                <a:solidFill>
                  <a:srgbClr val="000000"/>
                </a:solidFill>
                <a:latin typeface="Montaser Arabic"/>
                <a:ea typeface="Montaser Arabic"/>
                <a:cs typeface="Montaser Arabic"/>
                <a:sym typeface="Montaser Arabic"/>
                <a:rtl val="true"/>
              </a:rPr>
              <a:t>إعداد مواد تسويقية تقليدية (بروشورات، كتيبات) توضح خدمات </a:t>
            </a:r>
            <a:r>
              <a:rPr lang="en-US" sz="2344">
                <a:solidFill>
                  <a:srgbClr val="000000"/>
                </a:solidFill>
                <a:latin typeface="Montaser Arabic"/>
                <a:ea typeface="Montaser Arabic"/>
                <a:cs typeface="Montaser Arabic"/>
                <a:sym typeface="Montaser Arabic"/>
              </a:rPr>
              <a:t>UIS Egypt</a:t>
            </a:r>
            <a:r>
              <a:rPr lang="ar-EG" sz="2344">
                <a:solidFill>
                  <a:srgbClr val="000000"/>
                </a:solidFill>
                <a:latin typeface="Montaser Arabic"/>
                <a:ea typeface="Montaser Arabic"/>
                <a:cs typeface="Montaser Arabic"/>
                <a:sym typeface="Montaser Arabic"/>
                <a:rtl val="true"/>
              </a:rPr>
              <a:t>.</a:t>
            </a:r>
          </a:p>
          <a:p>
            <a:pPr algn="r" rtl="true">
              <a:lnSpc>
                <a:spcPts val="3282"/>
              </a:lnSpc>
              <a:spcBef>
                <a:spcPct val="0"/>
              </a:spcBef>
            </a:pPr>
            <a:r>
              <a:rPr lang="en-US" b="true" sz="2344">
                <a:solidFill>
                  <a:srgbClr val="000000"/>
                </a:solidFill>
                <a:latin typeface="Montaser Arabic Bold"/>
                <a:ea typeface="Montaser Arabic Bold"/>
                <a:cs typeface="Montaser Arabic Bold"/>
                <a:sym typeface="Montaser Arabic Bold"/>
              </a:rPr>
              <a:t>2</a:t>
            </a:r>
            <a:r>
              <a:rPr lang="ar-EG" b="true" sz="2344">
                <a:solidFill>
                  <a:srgbClr val="000000"/>
                </a:solidFill>
                <a:latin typeface="Montaser Arabic Bold"/>
                <a:ea typeface="Montaser Arabic Bold"/>
                <a:cs typeface="Montaser Arabic Bold"/>
                <a:sym typeface="Montaser Arabic Bold"/>
                <a:rtl val="true"/>
              </a:rPr>
              <a:t>. دراسة السوق والتنافسية:</a:t>
            </a:r>
          </a:p>
          <a:p>
            <a:pPr algn="r" rtl="true">
              <a:lnSpc>
                <a:spcPts val="3282"/>
              </a:lnSpc>
              <a:spcBef>
                <a:spcPct val="0"/>
              </a:spcBef>
            </a:pPr>
            <a:r>
              <a:rPr lang="ar-EG" sz="2344">
                <a:solidFill>
                  <a:srgbClr val="000000"/>
                </a:solidFill>
                <a:latin typeface="Montaser Arabic"/>
                <a:ea typeface="Montaser Arabic"/>
                <a:cs typeface="Montaser Arabic"/>
                <a:sym typeface="Montaser Arabic"/>
                <a:rtl val="true"/>
              </a:rPr>
              <a:t>استخدام أدوات مثل </a:t>
            </a:r>
            <a:r>
              <a:rPr lang="en-US" sz="2344">
                <a:solidFill>
                  <a:srgbClr val="000000"/>
                </a:solidFill>
                <a:latin typeface="Montaser Arabic"/>
                <a:ea typeface="Montaser Arabic"/>
                <a:cs typeface="Montaser Arabic"/>
                <a:sym typeface="Montaser Arabic"/>
              </a:rPr>
              <a:t>SEMrush</a:t>
            </a:r>
            <a:r>
              <a:rPr lang="ar-EG" sz="2344">
                <a:solidFill>
                  <a:srgbClr val="000000"/>
                </a:solidFill>
                <a:latin typeface="Montaser Arabic"/>
                <a:ea typeface="Montaser Arabic"/>
                <a:cs typeface="Montaser Arabic"/>
                <a:sym typeface="Montaser Arabic"/>
                <a:rtl val="true"/>
              </a:rPr>
              <a:t> و</a:t>
            </a:r>
            <a:r>
              <a:rPr lang="en-US" sz="2344">
                <a:solidFill>
                  <a:srgbClr val="000000"/>
                </a:solidFill>
                <a:latin typeface="Montaser Arabic"/>
                <a:ea typeface="Montaser Arabic"/>
                <a:cs typeface="Montaser Arabic"/>
                <a:sym typeface="Montaser Arabic"/>
              </a:rPr>
              <a:t>Google Trends</a:t>
            </a:r>
            <a:r>
              <a:rPr lang="ar-EG" sz="2344">
                <a:solidFill>
                  <a:srgbClr val="000000"/>
                </a:solidFill>
                <a:latin typeface="Montaser Arabic"/>
                <a:ea typeface="Montaser Arabic"/>
                <a:cs typeface="Montaser Arabic"/>
                <a:sym typeface="Montaser Arabic"/>
                <a:rtl val="true"/>
              </a:rPr>
              <a:t> لتحليل سلوك السوق والمنافسين.</a:t>
            </a:r>
          </a:p>
          <a:p>
            <a:pPr algn="r" rtl="true">
              <a:lnSpc>
                <a:spcPts val="3282"/>
              </a:lnSpc>
              <a:spcBef>
                <a:spcPct val="0"/>
              </a:spcBef>
            </a:pPr>
            <a:r>
              <a:rPr lang="ar-EG" sz="2344">
                <a:solidFill>
                  <a:srgbClr val="000000"/>
                </a:solidFill>
                <a:latin typeface="Montaser Arabic"/>
                <a:ea typeface="Montaser Arabic"/>
                <a:cs typeface="Montaser Arabic"/>
                <a:sym typeface="Montaser Arabic"/>
                <a:rtl val="true"/>
              </a:rPr>
              <a:t>تحديد الفئات المستهدفة بناءً على القطاعات الأكثر احتياجًا لـ </a:t>
            </a:r>
            <a:r>
              <a:rPr lang="en-US" sz="2344">
                <a:solidFill>
                  <a:srgbClr val="000000"/>
                </a:solidFill>
                <a:latin typeface="Montaser Arabic"/>
                <a:ea typeface="Montaser Arabic"/>
                <a:cs typeface="Montaser Arabic"/>
                <a:sym typeface="Montaser Arabic"/>
              </a:rPr>
              <a:t>ERP</a:t>
            </a:r>
            <a:r>
              <a:rPr lang="ar-EG" sz="2344">
                <a:solidFill>
                  <a:srgbClr val="000000"/>
                </a:solidFill>
                <a:latin typeface="Montaser Arabic"/>
                <a:ea typeface="Montaser Arabic"/>
                <a:cs typeface="Montaser Arabic"/>
                <a:sym typeface="Montaser Arabic"/>
                <a:rtl val="true"/>
              </a:rPr>
              <a:t> (التصنيع، التجارة، الخدمات، إلخ).</a:t>
            </a:r>
          </a:p>
          <a:p>
            <a:pPr algn="r" rtl="true">
              <a:lnSpc>
                <a:spcPts val="3282"/>
              </a:lnSpc>
              <a:spcBef>
                <a:spcPct val="0"/>
              </a:spcBef>
            </a:pPr>
            <a:r>
              <a:rPr lang="ar-EG" sz="2344">
                <a:solidFill>
                  <a:srgbClr val="000000"/>
                </a:solidFill>
                <a:latin typeface="Montaser Arabic"/>
                <a:ea typeface="Montaser Arabic"/>
                <a:cs typeface="Montaser Arabic"/>
                <a:sym typeface="Montaser Arabic"/>
                <a:rtl val="true"/>
              </a:rPr>
              <a:t>الاطلاع علي </a:t>
            </a:r>
            <a:r>
              <a:rPr lang="en-US" sz="2344">
                <a:solidFill>
                  <a:srgbClr val="000000"/>
                </a:solidFill>
                <a:latin typeface="Montaser Arabic"/>
                <a:ea typeface="Montaser Arabic"/>
                <a:cs typeface="Montaser Arabic"/>
                <a:sym typeface="Montaser Arabic"/>
              </a:rPr>
              <a:t>facebook ads</a:t>
            </a:r>
            <a:r>
              <a:rPr lang="ar-EG" sz="2344">
                <a:solidFill>
                  <a:srgbClr val="000000"/>
                </a:solidFill>
                <a:latin typeface="Montaser Arabic"/>
                <a:ea typeface="Montaser Arabic"/>
                <a:cs typeface="Montaser Arabic"/>
                <a:sym typeface="Montaser Arabic"/>
                <a:rtl val="true"/>
              </a:rPr>
              <a:t> </a:t>
            </a:r>
          </a:p>
          <a:p>
            <a:pPr algn="r" rtl="true">
              <a:lnSpc>
                <a:spcPts val="3282"/>
              </a:lnSpc>
              <a:spcBef>
                <a:spcPct val="0"/>
              </a:spcBef>
            </a:pPr>
            <a:r>
              <a:rPr lang="en-US" b="true" sz="2344">
                <a:solidFill>
                  <a:srgbClr val="000000"/>
                </a:solidFill>
                <a:latin typeface="Montaser Arabic Bold"/>
                <a:ea typeface="Montaser Arabic Bold"/>
                <a:cs typeface="Montaser Arabic Bold"/>
                <a:sym typeface="Montaser Arabic Bold"/>
              </a:rPr>
              <a:t>3</a:t>
            </a:r>
            <a:r>
              <a:rPr lang="ar-EG" b="true" sz="2344">
                <a:solidFill>
                  <a:srgbClr val="000000"/>
                </a:solidFill>
                <a:latin typeface="Montaser Arabic Bold"/>
                <a:ea typeface="Montaser Arabic Bold"/>
                <a:cs typeface="Montaser Arabic Bold"/>
                <a:sym typeface="Montaser Arabic Bold"/>
                <a:rtl val="true"/>
              </a:rPr>
              <a:t>. التسويق التقليدي:</a:t>
            </a:r>
          </a:p>
          <a:p>
            <a:pPr algn="r" rtl="true">
              <a:lnSpc>
                <a:spcPts val="3282"/>
              </a:lnSpc>
              <a:spcBef>
                <a:spcPct val="0"/>
              </a:spcBef>
            </a:pPr>
            <a:r>
              <a:rPr lang="ar-EG" sz="2344">
                <a:solidFill>
                  <a:srgbClr val="000000"/>
                </a:solidFill>
                <a:latin typeface="Montaser Arabic"/>
                <a:ea typeface="Montaser Arabic"/>
                <a:cs typeface="Montaser Arabic"/>
                <a:sym typeface="Montaser Arabic"/>
                <a:rtl val="true"/>
              </a:rPr>
              <a:t>البدء في توزيع البروشورات والكتيبات على الشركات المتخصصة.</a:t>
            </a:r>
          </a:p>
          <a:p>
            <a:pPr algn="r" rtl="true">
              <a:lnSpc>
                <a:spcPts val="3282"/>
              </a:lnSpc>
              <a:spcBef>
                <a:spcPct val="0"/>
              </a:spcBef>
            </a:pPr>
            <a:r>
              <a:rPr lang="ar-EG" sz="2344">
                <a:solidFill>
                  <a:srgbClr val="000000"/>
                </a:solidFill>
                <a:latin typeface="Montaser Arabic"/>
                <a:ea typeface="Montaser Arabic"/>
                <a:cs typeface="Montaser Arabic"/>
                <a:sym typeface="Montaser Arabic"/>
                <a:rtl val="true"/>
              </a:rPr>
              <a:t>التواصل مع غرف التجارة والجمعيات المهنية لتقديم ورش عمل أو محاضرات تعريفية.</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0053" y="-836593"/>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2813" y="5908056"/>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028700" y="5603606"/>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8962" t="0" r="-28962"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6388661" y="241433"/>
            <a:ext cx="11592369" cy="4657089"/>
          </a:xfrm>
          <a:prstGeom prst="rect">
            <a:avLst/>
          </a:prstGeom>
        </p:spPr>
        <p:txBody>
          <a:bodyPr anchor="t" rtlCol="false" tIns="0" lIns="0" bIns="0" rIns="0">
            <a:spAutoFit/>
          </a:bodyPr>
          <a:lstStyle/>
          <a:p>
            <a:pPr algn="r" rtl="true">
              <a:lnSpc>
                <a:spcPts val="2660"/>
              </a:lnSpc>
              <a:spcBef>
                <a:spcPct val="0"/>
              </a:spcBef>
            </a:pPr>
            <a:r>
              <a:rPr lang="ar-EG" b="true" sz="1900">
                <a:solidFill>
                  <a:srgbClr val="000000"/>
                </a:solidFill>
                <a:latin typeface="Montaser Arabic Bold"/>
                <a:ea typeface="Montaser Arabic Bold"/>
                <a:cs typeface="Montaser Arabic Bold"/>
                <a:sym typeface="Montaser Arabic Bold"/>
                <a:rtl val="true"/>
              </a:rPr>
              <a:t>الشهر الثالث</a:t>
            </a:r>
            <a:r>
              <a:rPr lang="ar-EG" sz="1900">
                <a:solidFill>
                  <a:srgbClr val="000000"/>
                </a:solidFill>
                <a:latin typeface="Montaser Arabic"/>
                <a:ea typeface="Montaser Arabic"/>
                <a:cs typeface="Montaser Arabic"/>
                <a:sym typeface="Montaser Arabic"/>
                <a:rtl val="true"/>
              </a:rPr>
              <a:t>:</a:t>
            </a:r>
          </a:p>
          <a:p>
            <a:pPr algn="r" rtl="true">
              <a:lnSpc>
                <a:spcPts val="2660"/>
              </a:lnSpc>
              <a:spcBef>
                <a:spcPct val="0"/>
              </a:spcBef>
            </a:pPr>
            <a:r>
              <a:rPr lang="en-US" sz="1900">
                <a:solidFill>
                  <a:srgbClr val="000000"/>
                </a:solidFill>
                <a:latin typeface="Montaser Arabic"/>
                <a:ea typeface="Montaser Arabic"/>
                <a:cs typeface="Montaser Arabic"/>
                <a:sym typeface="Montaser Arabic"/>
              </a:rPr>
              <a:t>1</a:t>
            </a:r>
            <a:r>
              <a:rPr lang="ar-EG" sz="1900">
                <a:solidFill>
                  <a:srgbClr val="000000"/>
                </a:solidFill>
                <a:latin typeface="Montaser Arabic"/>
                <a:ea typeface="Montaser Arabic"/>
                <a:cs typeface="Montaser Arabic"/>
                <a:sym typeface="Montaser Arabic"/>
                <a:rtl val="true"/>
              </a:rPr>
              <a:t>. </a:t>
            </a:r>
            <a:r>
              <a:rPr lang="ar-EG" b="true" sz="1900">
                <a:solidFill>
                  <a:srgbClr val="000000"/>
                </a:solidFill>
                <a:latin typeface="Montaser Arabic Bold"/>
                <a:ea typeface="Montaser Arabic Bold"/>
                <a:cs typeface="Montaser Arabic Bold"/>
                <a:sym typeface="Montaser Arabic Bold"/>
                <a:rtl val="true"/>
              </a:rPr>
              <a:t>ورش عمل وندوات أونلاين (</a:t>
            </a:r>
            <a:r>
              <a:rPr lang="en-US" b="true" sz="1900">
                <a:solidFill>
                  <a:srgbClr val="000000"/>
                </a:solidFill>
                <a:latin typeface="Montaser Arabic Bold"/>
                <a:ea typeface="Montaser Arabic Bold"/>
                <a:cs typeface="Montaser Arabic Bold"/>
                <a:sym typeface="Montaser Arabic Bold"/>
              </a:rPr>
              <a:t>Webinars</a:t>
            </a:r>
            <a:r>
              <a:rPr lang="ar-EG" b="true" sz="1900">
                <a:solidFill>
                  <a:srgbClr val="000000"/>
                </a:solidFill>
                <a:latin typeface="Montaser Arabic Bold"/>
                <a:ea typeface="Montaser Arabic Bold"/>
                <a:cs typeface="Montaser Arabic Bold"/>
                <a:sym typeface="Montaser Arabic Bold"/>
                <a:rtl val="true"/>
              </a:rPr>
              <a:t>):</a:t>
            </a:r>
          </a:p>
          <a:p>
            <a:pPr algn="r" rtl="true">
              <a:lnSpc>
                <a:spcPts val="2660"/>
              </a:lnSpc>
              <a:spcBef>
                <a:spcPct val="0"/>
              </a:spcBef>
            </a:pPr>
            <a:r>
              <a:rPr lang="ar-EG" sz="1900">
                <a:solidFill>
                  <a:srgbClr val="000000"/>
                </a:solidFill>
                <a:latin typeface="Montaser Arabic"/>
                <a:ea typeface="Montaser Arabic"/>
                <a:cs typeface="Montaser Arabic"/>
                <a:sym typeface="Montaser Arabic"/>
                <a:rtl val="true"/>
              </a:rPr>
              <a:t>تنظيم أول ندوة أونلاين حول تحسين الكفاءة باستخدام أنظمة </a:t>
            </a:r>
            <a:r>
              <a:rPr lang="en-US" sz="1900">
                <a:solidFill>
                  <a:srgbClr val="000000"/>
                </a:solidFill>
                <a:latin typeface="Montaser Arabic"/>
                <a:ea typeface="Montaser Arabic"/>
                <a:cs typeface="Montaser Arabic"/>
                <a:sym typeface="Montaser Arabic"/>
              </a:rPr>
              <a:t>ERP</a:t>
            </a:r>
            <a:r>
              <a:rPr lang="ar-EG" sz="1900">
                <a:solidFill>
                  <a:srgbClr val="000000"/>
                </a:solidFill>
                <a:latin typeface="Montaser Arabic"/>
                <a:ea typeface="Montaser Arabic"/>
                <a:cs typeface="Montaser Arabic"/>
                <a:sym typeface="Montaser Arabic"/>
                <a:rtl val="true"/>
              </a:rPr>
              <a:t>. سيتم استهداف الصناعات الصغيرة والمتوسطة.</a:t>
            </a:r>
          </a:p>
          <a:p>
            <a:pPr algn="r" rtl="true">
              <a:lnSpc>
                <a:spcPts val="2660"/>
              </a:lnSpc>
              <a:spcBef>
                <a:spcPct val="0"/>
              </a:spcBef>
            </a:pPr>
            <a:r>
              <a:rPr lang="en-US" sz="1900">
                <a:solidFill>
                  <a:srgbClr val="000000"/>
                </a:solidFill>
                <a:latin typeface="Montaser Arabic"/>
                <a:ea typeface="Montaser Arabic"/>
                <a:cs typeface="Montaser Arabic"/>
                <a:sym typeface="Montaser Arabic"/>
              </a:rPr>
              <a:t>2</a:t>
            </a:r>
            <a:r>
              <a:rPr lang="ar-EG" sz="1900">
                <a:solidFill>
                  <a:srgbClr val="000000"/>
                </a:solidFill>
                <a:latin typeface="Montaser Arabic"/>
                <a:ea typeface="Montaser Arabic"/>
                <a:cs typeface="Montaser Arabic"/>
                <a:sym typeface="Montaser Arabic"/>
                <a:rtl val="true"/>
              </a:rPr>
              <a:t>. </a:t>
            </a:r>
            <a:r>
              <a:rPr lang="ar-EG" b="true" sz="1900">
                <a:solidFill>
                  <a:srgbClr val="000000"/>
                </a:solidFill>
                <a:latin typeface="Montaser Arabic Bold"/>
                <a:ea typeface="Montaser Arabic Bold"/>
                <a:cs typeface="Montaser Arabic Bold"/>
                <a:sym typeface="Montaser Arabic Bold"/>
                <a:rtl val="true"/>
              </a:rPr>
              <a:t>تحسين السيو (</a:t>
            </a:r>
            <a:r>
              <a:rPr lang="en-US" b="true" sz="1900">
                <a:solidFill>
                  <a:srgbClr val="000000"/>
                </a:solidFill>
                <a:latin typeface="Montaser Arabic Bold"/>
                <a:ea typeface="Montaser Arabic Bold"/>
                <a:cs typeface="Montaser Arabic Bold"/>
                <a:sym typeface="Montaser Arabic Bold"/>
              </a:rPr>
              <a:t>SEO</a:t>
            </a:r>
            <a:r>
              <a:rPr lang="ar-EG" b="true" sz="1900">
                <a:solidFill>
                  <a:srgbClr val="000000"/>
                </a:solidFill>
                <a:latin typeface="Montaser Arabic Bold"/>
                <a:ea typeface="Montaser Arabic Bold"/>
                <a:cs typeface="Montaser Arabic Bold"/>
                <a:sym typeface="Montaser Arabic Bold"/>
                <a:rtl val="true"/>
              </a:rPr>
              <a:t>):</a:t>
            </a:r>
          </a:p>
          <a:p>
            <a:pPr algn="r" rtl="true">
              <a:lnSpc>
                <a:spcPts val="2660"/>
              </a:lnSpc>
              <a:spcBef>
                <a:spcPct val="0"/>
              </a:spcBef>
            </a:pPr>
            <a:r>
              <a:rPr lang="ar-EG" sz="1900">
                <a:solidFill>
                  <a:srgbClr val="000000"/>
                </a:solidFill>
                <a:latin typeface="Montaser Arabic"/>
                <a:ea typeface="Montaser Arabic"/>
                <a:cs typeface="Montaser Arabic"/>
                <a:sym typeface="Montaser Arabic"/>
                <a:rtl val="true"/>
              </a:rPr>
              <a:t>التركيز على تحسين محركات البحث للموقع لزيادة الظهور على محركات البحث عند البحث عن حلول </a:t>
            </a:r>
            <a:r>
              <a:rPr lang="en-US" sz="1900">
                <a:solidFill>
                  <a:srgbClr val="000000"/>
                </a:solidFill>
                <a:latin typeface="Montaser Arabic"/>
                <a:ea typeface="Montaser Arabic"/>
                <a:cs typeface="Montaser Arabic"/>
                <a:sym typeface="Montaser Arabic"/>
              </a:rPr>
              <a:t>ERP</a:t>
            </a:r>
            <a:r>
              <a:rPr lang="ar-EG" sz="1900">
                <a:solidFill>
                  <a:srgbClr val="000000"/>
                </a:solidFill>
                <a:latin typeface="Montaser Arabic"/>
                <a:ea typeface="Montaser Arabic"/>
                <a:cs typeface="Montaser Arabic"/>
                <a:sym typeface="Montaser Arabic"/>
                <a:rtl val="true"/>
              </a:rPr>
              <a:t> في مصر.</a:t>
            </a:r>
          </a:p>
          <a:p>
            <a:pPr algn="r" rtl="true">
              <a:lnSpc>
                <a:spcPts val="2660"/>
              </a:lnSpc>
              <a:spcBef>
                <a:spcPct val="0"/>
              </a:spcBef>
            </a:pPr>
            <a:r>
              <a:rPr lang="ar-EG" sz="1900">
                <a:solidFill>
                  <a:srgbClr val="000000"/>
                </a:solidFill>
                <a:latin typeface="Montaser Arabic"/>
                <a:ea typeface="Montaser Arabic"/>
                <a:cs typeface="Montaser Arabic"/>
                <a:sym typeface="Montaser Arabic"/>
                <a:rtl val="true"/>
              </a:rPr>
              <a:t>التركيز على الكلمات الرئيسية ذات الصلة بقطاع الأعمال، مثل "</a:t>
            </a:r>
            <a:r>
              <a:rPr lang="en-US" sz="1900">
                <a:solidFill>
                  <a:srgbClr val="000000"/>
                </a:solidFill>
                <a:latin typeface="Montaser Arabic"/>
                <a:ea typeface="Montaser Arabic"/>
                <a:cs typeface="Montaser Arabic"/>
                <a:sym typeface="Montaser Arabic"/>
              </a:rPr>
              <a:t>ERP</a:t>
            </a:r>
            <a:r>
              <a:rPr lang="ar-EG" sz="1900">
                <a:solidFill>
                  <a:srgbClr val="000000"/>
                </a:solidFill>
                <a:latin typeface="Montaser Arabic"/>
                <a:ea typeface="Montaser Arabic"/>
                <a:cs typeface="Montaser Arabic"/>
                <a:sym typeface="Montaser Arabic"/>
                <a:rtl val="true"/>
              </a:rPr>
              <a:t> مصر" و"نظم إدارة الشركات."</a:t>
            </a:r>
          </a:p>
          <a:p>
            <a:pPr algn="r" rtl="true">
              <a:lnSpc>
                <a:spcPts val="2660"/>
              </a:lnSpc>
              <a:spcBef>
                <a:spcPct val="0"/>
              </a:spcBef>
            </a:pPr>
            <a:r>
              <a:rPr lang="en-US" sz="1900">
                <a:solidFill>
                  <a:srgbClr val="000000"/>
                </a:solidFill>
                <a:latin typeface="Montaser Arabic"/>
                <a:ea typeface="Montaser Arabic"/>
                <a:cs typeface="Montaser Arabic"/>
                <a:sym typeface="Montaser Arabic"/>
              </a:rPr>
              <a:t>3</a:t>
            </a:r>
            <a:r>
              <a:rPr lang="ar-EG" sz="1900">
                <a:solidFill>
                  <a:srgbClr val="000000"/>
                </a:solidFill>
                <a:latin typeface="Montaser Arabic"/>
                <a:ea typeface="Montaser Arabic"/>
                <a:cs typeface="Montaser Arabic"/>
                <a:sym typeface="Montaser Arabic"/>
                <a:rtl val="true"/>
              </a:rPr>
              <a:t>. </a:t>
            </a:r>
            <a:r>
              <a:rPr lang="ar-EG" b="true" sz="1900">
                <a:solidFill>
                  <a:srgbClr val="000000"/>
                </a:solidFill>
                <a:latin typeface="Montaser Arabic Bold"/>
                <a:ea typeface="Montaser Arabic Bold"/>
                <a:cs typeface="Montaser Arabic Bold"/>
                <a:sym typeface="Montaser Arabic Bold"/>
                <a:rtl val="true"/>
              </a:rPr>
              <a:t>إعداد مواد فيديو:</a:t>
            </a:r>
          </a:p>
          <a:p>
            <a:pPr algn="r" rtl="true">
              <a:lnSpc>
                <a:spcPts val="2660"/>
              </a:lnSpc>
              <a:spcBef>
                <a:spcPct val="0"/>
              </a:spcBef>
            </a:pPr>
            <a:r>
              <a:rPr lang="ar-EG" sz="1900">
                <a:solidFill>
                  <a:srgbClr val="000000"/>
                </a:solidFill>
                <a:latin typeface="Montaser Arabic"/>
                <a:ea typeface="Montaser Arabic"/>
                <a:cs typeface="Montaser Arabic"/>
                <a:sym typeface="Montaser Arabic"/>
                <a:rtl val="true"/>
              </a:rPr>
              <a:t>البدء في إنتاج سلسلة فيديوهات توضيحية قصيرة تُبرز فوائد الـ </a:t>
            </a:r>
            <a:r>
              <a:rPr lang="en-US" sz="1900">
                <a:solidFill>
                  <a:srgbClr val="000000"/>
                </a:solidFill>
                <a:latin typeface="Montaser Arabic"/>
                <a:ea typeface="Montaser Arabic"/>
                <a:cs typeface="Montaser Arabic"/>
                <a:sym typeface="Montaser Arabic"/>
              </a:rPr>
              <a:t>ERP</a:t>
            </a:r>
            <a:r>
              <a:rPr lang="ar-EG" sz="1900">
                <a:solidFill>
                  <a:srgbClr val="000000"/>
                </a:solidFill>
                <a:latin typeface="Montaser Arabic"/>
                <a:ea typeface="Montaser Arabic"/>
                <a:cs typeface="Montaser Arabic"/>
                <a:sym typeface="Montaser Arabic"/>
                <a:rtl val="true"/>
              </a:rPr>
              <a:t> وطريقة استخدامه في القطاعات المختلفة.( فيديوهات وريلز وممكن حد من الشركة يطلع لايف كل فتره ع صفحه الفيس بوك يتفاعل مع الجمهور والاسئله واستبيانات العميل وكمان يتعمل </a:t>
            </a:r>
            <a:r>
              <a:rPr lang="en-US" sz="1900">
                <a:solidFill>
                  <a:srgbClr val="000000"/>
                </a:solidFill>
                <a:latin typeface="Montaser Arabic"/>
                <a:ea typeface="Montaser Arabic"/>
                <a:cs typeface="Montaser Arabic"/>
                <a:sym typeface="Montaser Arabic"/>
              </a:rPr>
              <a:t>poll</a:t>
            </a:r>
            <a:r>
              <a:rPr lang="ar-EG" sz="1900">
                <a:solidFill>
                  <a:srgbClr val="000000"/>
                </a:solidFill>
                <a:latin typeface="Montaser Arabic"/>
                <a:ea typeface="Montaser Arabic"/>
                <a:cs typeface="Montaser Arabic"/>
                <a:sym typeface="Montaser Arabic"/>
                <a:rtl val="true"/>
              </a:rPr>
              <a:t>) </a:t>
            </a:r>
          </a:p>
          <a:p>
            <a:pPr algn="r" rtl="true">
              <a:lnSpc>
                <a:spcPts val="2660"/>
              </a:lnSpc>
              <a:spcBef>
                <a:spcPct val="0"/>
              </a:spcBef>
            </a:pPr>
            <a:r>
              <a:rPr lang="ar-EG" sz="1900">
                <a:solidFill>
                  <a:srgbClr val="000000"/>
                </a:solidFill>
                <a:latin typeface="Montaser Arabic"/>
                <a:ea typeface="Montaser Arabic"/>
                <a:cs typeface="Montaser Arabic"/>
                <a:sym typeface="Montaser Arabic"/>
                <a:rtl val="true"/>
              </a:rPr>
              <a:t>(نستغل ده كمان ونبدا نتواجد علي التيكتوك لان في فئه متواجده عليه وهما اصحاب المشاريع الصغيره وننزل الفديوهات الي بتعرف الناس بالشركه والبرنامج بتاعنا) </a:t>
            </a:r>
          </a:p>
        </p:txBody>
      </p:sp>
      <p:sp>
        <p:nvSpPr>
          <p:cNvPr name="TextBox 13" id="13"/>
          <p:cNvSpPr txBox="true"/>
          <p:nvPr/>
        </p:nvSpPr>
        <p:spPr>
          <a:xfrm rot="0">
            <a:off x="6388661" y="5336697"/>
            <a:ext cx="11585225" cy="4323777"/>
          </a:xfrm>
          <a:prstGeom prst="rect">
            <a:avLst/>
          </a:prstGeom>
        </p:spPr>
        <p:txBody>
          <a:bodyPr anchor="t" rtlCol="false" tIns="0" lIns="0" bIns="0" rIns="0">
            <a:spAutoFit/>
          </a:bodyPr>
          <a:lstStyle/>
          <a:p>
            <a:pPr algn="r" rtl="true">
              <a:lnSpc>
                <a:spcPts val="2656"/>
              </a:lnSpc>
              <a:spcBef>
                <a:spcPct val="0"/>
              </a:spcBef>
            </a:pPr>
            <a:r>
              <a:rPr lang="ar-EG" b="true" sz="1897">
                <a:solidFill>
                  <a:srgbClr val="000000"/>
                </a:solidFill>
                <a:latin typeface="Montaser Arabic Bold"/>
                <a:ea typeface="Montaser Arabic Bold"/>
                <a:cs typeface="Montaser Arabic Bold"/>
                <a:sym typeface="Montaser Arabic Bold"/>
                <a:rtl val="true"/>
              </a:rPr>
              <a:t>المرحلة الثانية (الشهور </a:t>
            </a:r>
            <a:r>
              <a:rPr lang="en-US" b="true" sz="1897">
                <a:solidFill>
                  <a:srgbClr val="000000"/>
                </a:solidFill>
                <a:latin typeface="Montaser Arabic Bold"/>
                <a:ea typeface="Montaser Arabic Bold"/>
                <a:cs typeface="Montaser Arabic Bold"/>
                <a:sym typeface="Montaser Arabic Bold"/>
              </a:rPr>
              <a:t>4</a:t>
            </a:r>
            <a:r>
              <a:rPr lang="ar-EG" b="true" sz="1897">
                <a:solidFill>
                  <a:srgbClr val="000000"/>
                </a:solidFill>
                <a:latin typeface="Montaser Arabic Bold"/>
                <a:ea typeface="Montaser Arabic Bold"/>
                <a:cs typeface="Montaser Arabic Bold"/>
                <a:sym typeface="Montaser Arabic Bold"/>
                <a:rtl val="true"/>
              </a:rPr>
              <a:t>-</a:t>
            </a:r>
            <a:r>
              <a:rPr lang="en-US" b="true" sz="1897">
                <a:solidFill>
                  <a:srgbClr val="000000"/>
                </a:solidFill>
                <a:latin typeface="Montaser Arabic Bold"/>
                <a:ea typeface="Montaser Arabic Bold"/>
                <a:cs typeface="Montaser Arabic Bold"/>
                <a:sym typeface="Montaser Arabic Bold"/>
              </a:rPr>
              <a:t>6</a:t>
            </a:r>
            <a:r>
              <a:rPr lang="ar-EG" b="true" sz="1897">
                <a:solidFill>
                  <a:srgbClr val="000000"/>
                </a:solidFill>
                <a:latin typeface="Montaser Arabic Bold"/>
                <a:ea typeface="Montaser Arabic Bold"/>
                <a:cs typeface="Montaser Arabic Bold"/>
                <a:sym typeface="Montaser Arabic Bold"/>
                <a:rtl val="true"/>
              </a:rPr>
              <a:t>): التوسع وزيادة الوعي</a:t>
            </a:r>
          </a:p>
          <a:p>
            <a:pPr algn="r" rtl="true">
              <a:lnSpc>
                <a:spcPts val="2656"/>
              </a:lnSpc>
              <a:spcBef>
                <a:spcPct val="0"/>
              </a:spcBef>
            </a:pPr>
            <a:r>
              <a:rPr lang="ar-EG" b="true" sz="1897">
                <a:solidFill>
                  <a:srgbClr val="000000"/>
                </a:solidFill>
                <a:latin typeface="Montaser Arabic Bold"/>
                <a:ea typeface="Montaser Arabic Bold"/>
                <a:cs typeface="Montaser Arabic Bold"/>
                <a:sym typeface="Montaser Arabic Bold"/>
                <a:rtl val="true"/>
              </a:rPr>
              <a:t>الشهر الرابع:</a:t>
            </a:r>
          </a:p>
          <a:p>
            <a:pPr algn="r" rtl="true">
              <a:lnSpc>
                <a:spcPts val="2656"/>
              </a:lnSpc>
              <a:spcBef>
                <a:spcPct val="0"/>
              </a:spcBef>
            </a:pPr>
            <a:r>
              <a:rPr lang="en-US" sz="1897">
                <a:solidFill>
                  <a:srgbClr val="000000"/>
                </a:solidFill>
                <a:latin typeface="Montaser Arabic"/>
                <a:ea typeface="Montaser Arabic"/>
                <a:cs typeface="Montaser Arabic"/>
                <a:sym typeface="Montaser Arabic"/>
              </a:rPr>
              <a:t>1</a:t>
            </a:r>
            <a:r>
              <a:rPr lang="ar-EG" sz="1897">
                <a:solidFill>
                  <a:srgbClr val="000000"/>
                </a:solidFill>
                <a:latin typeface="Montaser Arabic"/>
                <a:ea typeface="Montaser Arabic"/>
                <a:cs typeface="Montaser Arabic"/>
                <a:sym typeface="Montaser Arabic"/>
                <a:rtl val="true"/>
              </a:rPr>
              <a:t>. </a:t>
            </a:r>
            <a:r>
              <a:rPr lang="ar-EG" b="true" sz="1897">
                <a:solidFill>
                  <a:srgbClr val="000000"/>
                </a:solidFill>
                <a:latin typeface="Montaser Arabic Bold"/>
                <a:ea typeface="Montaser Arabic Bold"/>
                <a:cs typeface="Montaser Arabic Bold"/>
                <a:sym typeface="Montaser Arabic Bold"/>
                <a:rtl val="true"/>
              </a:rPr>
              <a:t>استمرار الحملات الإعلانية الرقمية:</a:t>
            </a:r>
          </a:p>
          <a:p>
            <a:pPr algn="r" rtl="true">
              <a:lnSpc>
                <a:spcPts val="2656"/>
              </a:lnSpc>
              <a:spcBef>
                <a:spcPct val="0"/>
              </a:spcBef>
            </a:pPr>
            <a:r>
              <a:rPr lang="ar-EG" sz="1897">
                <a:solidFill>
                  <a:srgbClr val="000000"/>
                </a:solidFill>
                <a:latin typeface="Montaser Arabic"/>
                <a:ea typeface="Montaser Arabic"/>
                <a:cs typeface="Montaser Arabic"/>
                <a:sym typeface="Montaser Arabic"/>
                <a:rtl val="true"/>
              </a:rPr>
              <a:t>التركيز على </a:t>
            </a:r>
            <a:r>
              <a:rPr lang="en-US" sz="1897">
                <a:solidFill>
                  <a:srgbClr val="000000"/>
                </a:solidFill>
                <a:latin typeface="Montaser Arabic"/>
                <a:ea typeface="Montaser Arabic"/>
                <a:cs typeface="Montaser Arabic"/>
                <a:sym typeface="Montaser Arabic"/>
              </a:rPr>
              <a:t>Google Ads</a:t>
            </a:r>
            <a:r>
              <a:rPr lang="ar-EG" sz="1897">
                <a:solidFill>
                  <a:srgbClr val="000000"/>
                </a:solidFill>
                <a:latin typeface="Montaser Arabic"/>
                <a:ea typeface="Montaser Arabic"/>
                <a:cs typeface="Montaser Arabic"/>
                <a:sym typeface="Montaser Arabic"/>
                <a:rtl val="true"/>
              </a:rPr>
              <a:t> لاستهداف العملاء الذين يبحثون عن حلول </a:t>
            </a:r>
            <a:r>
              <a:rPr lang="en-US" sz="1897">
                <a:solidFill>
                  <a:srgbClr val="000000"/>
                </a:solidFill>
                <a:latin typeface="Montaser Arabic"/>
                <a:ea typeface="Montaser Arabic"/>
                <a:cs typeface="Montaser Arabic"/>
                <a:sym typeface="Montaser Arabic"/>
              </a:rPr>
              <a:t>ERP</a:t>
            </a:r>
            <a:r>
              <a:rPr lang="ar-EG" sz="1897">
                <a:solidFill>
                  <a:srgbClr val="000000"/>
                </a:solidFill>
                <a:latin typeface="Montaser Arabic"/>
                <a:ea typeface="Montaser Arabic"/>
                <a:cs typeface="Montaser Arabic"/>
                <a:sym typeface="Montaser Arabic"/>
                <a:rtl val="true"/>
              </a:rPr>
              <a:t>.</a:t>
            </a:r>
          </a:p>
          <a:p>
            <a:pPr algn="r" rtl="true">
              <a:lnSpc>
                <a:spcPts val="2656"/>
              </a:lnSpc>
              <a:spcBef>
                <a:spcPct val="0"/>
              </a:spcBef>
            </a:pPr>
            <a:r>
              <a:rPr lang="ar-EG" sz="1897">
                <a:solidFill>
                  <a:srgbClr val="000000"/>
                </a:solidFill>
                <a:latin typeface="Montaser Arabic"/>
                <a:ea typeface="Montaser Arabic"/>
                <a:cs typeface="Montaser Arabic"/>
                <a:sym typeface="Montaser Arabic"/>
                <a:rtl val="true"/>
              </a:rPr>
              <a:t>استمرار الحملات على </a:t>
            </a:r>
            <a:r>
              <a:rPr lang="en-US" sz="1897">
                <a:solidFill>
                  <a:srgbClr val="000000"/>
                </a:solidFill>
                <a:latin typeface="Montaser Arabic"/>
                <a:ea typeface="Montaser Arabic"/>
                <a:cs typeface="Montaser Arabic"/>
                <a:sym typeface="Montaser Arabic"/>
              </a:rPr>
              <a:t>LinkedIn</a:t>
            </a:r>
            <a:r>
              <a:rPr lang="ar-EG" sz="1897">
                <a:solidFill>
                  <a:srgbClr val="000000"/>
                </a:solidFill>
                <a:latin typeface="Montaser Arabic"/>
                <a:ea typeface="Montaser Arabic"/>
                <a:cs typeface="Montaser Arabic"/>
                <a:sym typeface="Montaser Arabic"/>
                <a:rtl val="true"/>
              </a:rPr>
              <a:t> لتوجيه العملاء المحتملين نحو الموقع الإلكتروني.</a:t>
            </a:r>
          </a:p>
          <a:p>
            <a:pPr algn="r" rtl="true">
              <a:lnSpc>
                <a:spcPts val="2656"/>
              </a:lnSpc>
              <a:spcBef>
                <a:spcPct val="0"/>
              </a:spcBef>
            </a:pPr>
            <a:r>
              <a:rPr lang="en-US" sz="1897">
                <a:solidFill>
                  <a:srgbClr val="000000"/>
                </a:solidFill>
                <a:latin typeface="Montaser Arabic"/>
                <a:ea typeface="Montaser Arabic"/>
                <a:cs typeface="Montaser Arabic"/>
                <a:sym typeface="Montaser Arabic"/>
              </a:rPr>
              <a:t>2</a:t>
            </a:r>
            <a:r>
              <a:rPr lang="ar-EG" sz="1897">
                <a:solidFill>
                  <a:srgbClr val="000000"/>
                </a:solidFill>
                <a:latin typeface="Montaser Arabic"/>
                <a:ea typeface="Montaser Arabic"/>
                <a:cs typeface="Montaser Arabic"/>
                <a:sym typeface="Montaser Arabic"/>
                <a:rtl val="true"/>
              </a:rPr>
              <a:t>. </a:t>
            </a:r>
            <a:r>
              <a:rPr lang="ar-EG" b="true" sz="1897">
                <a:solidFill>
                  <a:srgbClr val="000000"/>
                </a:solidFill>
                <a:latin typeface="Montaser Arabic Bold"/>
                <a:ea typeface="Montaser Arabic Bold"/>
                <a:cs typeface="Montaser Arabic Bold"/>
                <a:sym typeface="Montaser Arabic Bold"/>
                <a:rtl val="true"/>
              </a:rPr>
              <a:t>محتوى المدونات:</a:t>
            </a:r>
          </a:p>
          <a:p>
            <a:pPr algn="r" rtl="true">
              <a:lnSpc>
                <a:spcPts val="2656"/>
              </a:lnSpc>
              <a:spcBef>
                <a:spcPct val="0"/>
              </a:spcBef>
            </a:pPr>
            <a:r>
              <a:rPr lang="ar-EG" sz="1897">
                <a:solidFill>
                  <a:srgbClr val="000000"/>
                </a:solidFill>
                <a:latin typeface="Montaser Arabic"/>
                <a:ea typeface="Montaser Arabic"/>
                <a:cs typeface="Montaser Arabic"/>
                <a:sym typeface="Montaser Arabic"/>
                <a:rtl val="true"/>
              </a:rPr>
              <a:t>إنتاج مقالات أكثر تخصصًا تشرح كيفية دمج الـ </a:t>
            </a:r>
            <a:r>
              <a:rPr lang="en-US" sz="1897">
                <a:solidFill>
                  <a:srgbClr val="000000"/>
                </a:solidFill>
                <a:latin typeface="Montaser Arabic"/>
                <a:ea typeface="Montaser Arabic"/>
                <a:cs typeface="Montaser Arabic"/>
                <a:sym typeface="Montaser Arabic"/>
              </a:rPr>
              <a:t>ERP</a:t>
            </a:r>
            <a:r>
              <a:rPr lang="ar-EG" sz="1897">
                <a:solidFill>
                  <a:srgbClr val="000000"/>
                </a:solidFill>
                <a:latin typeface="Montaser Arabic"/>
                <a:ea typeface="Montaser Arabic"/>
                <a:cs typeface="Montaser Arabic"/>
                <a:sym typeface="Montaser Arabic"/>
                <a:rtl val="true"/>
              </a:rPr>
              <a:t> مع الأنظمة الأخرى وكيفية تحسين العمليات التشغيلية.( بدل من المدونات ممكن </a:t>
            </a:r>
            <a:r>
              <a:rPr lang="en-US" sz="1897">
                <a:solidFill>
                  <a:srgbClr val="000000"/>
                </a:solidFill>
                <a:latin typeface="Montaser Arabic"/>
                <a:ea typeface="Montaser Arabic"/>
                <a:cs typeface="Montaser Arabic"/>
                <a:sym typeface="Montaser Arabic"/>
              </a:rPr>
              <a:t>pdf</a:t>
            </a:r>
            <a:r>
              <a:rPr lang="ar-EG" sz="1897">
                <a:solidFill>
                  <a:srgbClr val="000000"/>
                </a:solidFill>
                <a:latin typeface="Montaser Arabic"/>
                <a:ea typeface="Montaser Arabic"/>
                <a:cs typeface="Montaser Arabic"/>
                <a:sym typeface="Montaser Arabic"/>
                <a:rtl val="true"/>
              </a:rPr>
              <a:t> لتعريفات الشركة والتعليمات والعروض يكون علي الويب سايت) </a:t>
            </a:r>
          </a:p>
          <a:p>
            <a:pPr algn="r" rtl="true">
              <a:lnSpc>
                <a:spcPts val="2656"/>
              </a:lnSpc>
              <a:spcBef>
                <a:spcPct val="0"/>
              </a:spcBef>
            </a:pPr>
            <a:r>
              <a:rPr lang="en-US" sz="1897">
                <a:solidFill>
                  <a:srgbClr val="000000"/>
                </a:solidFill>
                <a:latin typeface="Montaser Arabic"/>
                <a:ea typeface="Montaser Arabic"/>
                <a:cs typeface="Montaser Arabic"/>
                <a:sym typeface="Montaser Arabic"/>
              </a:rPr>
              <a:t>3</a:t>
            </a:r>
            <a:r>
              <a:rPr lang="ar-EG" sz="1897">
                <a:solidFill>
                  <a:srgbClr val="000000"/>
                </a:solidFill>
                <a:latin typeface="Montaser Arabic"/>
                <a:ea typeface="Montaser Arabic"/>
                <a:cs typeface="Montaser Arabic"/>
                <a:sym typeface="Montaser Arabic"/>
                <a:rtl val="true"/>
              </a:rPr>
              <a:t>.</a:t>
            </a:r>
            <a:r>
              <a:rPr lang="ar-EG" b="true" sz="1897">
                <a:solidFill>
                  <a:srgbClr val="000000"/>
                </a:solidFill>
                <a:latin typeface="Montaser Arabic Bold"/>
                <a:ea typeface="Montaser Arabic Bold"/>
                <a:cs typeface="Montaser Arabic Bold"/>
                <a:sym typeface="Montaser Arabic Bold"/>
                <a:rtl val="true"/>
              </a:rPr>
              <a:t> تقديم خصومات وحوافز:</a:t>
            </a:r>
          </a:p>
          <a:p>
            <a:pPr algn="r" rtl="true">
              <a:lnSpc>
                <a:spcPts val="2656"/>
              </a:lnSpc>
              <a:spcBef>
                <a:spcPct val="0"/>
              </a:spcBef>
            </a:pPr>
            <a:r>
              <a:rPr lang="ar-EG" sz="1897">
                <a:solidFill>
                  <a:srgbClr val="000000"/>
                </a:solidFill>
                <a:latin typeface="Montaser Arabic"/>
                <a:ea typeface="Montaser Arabic"/>
                <a:cs typeface="Montaser Arabic"/>
                <a:sym typeface="Montaser Arabic"/>
                <a:rtl val="true"/>
              </a:rPr>
              <a:t>تقديم استشارات مجانية أو عروض حصرية على أنظمة الـ </a:t>
            </a:r>
            <a:r>
              <a:rPr lang="en-US" sz="1897">
                <a:solidFill>
                  <a:srgbClr val="000000"/>
                </a:solidFill>
                <a:latin typeface="Montaser Arabic"/>
                <a:ea typeface="Montaser Arabic"/>
                <a:cs typeface="Montaser Arabic"/>
                <a:sym typeface="Montaser Arabic"/>
              </a:rPr>
              <a:t>ERP</a:t>
            </a:r>
            <a:r>
              <a:rPr lang="ar-EG" sz="1897">
                <a:solidFill>
                  <a:srgbClr val="000000"/>
                </a:solidFill>
                <a:latin typeface="Montaser Arabic"/>
                <a:ea typeface="Montaser Arabic"/>
                <a:cs typeface="Montaser Arabic"/>
                <a:sym typeface="Montaser Arabic"/>
                <a:rtl val="true"/>
              </a:rPr>
              <a:t> لجذب العملاء لتجربة خدمات </a:t>
            </a:r>
            <a:r>
              <a:rPr lang="en-US" sz="1897">
                <a:solidFill>
                  <a:srgbClr val="000000"/>
                </a:solidFill>
                <a:latin typeface="Montaser Arabic"/>
                <a:ea typeface="Montaser Arabic"/>
                <a:cs typeface="Montaser Arabic"/>
                <a:sym typeface="Montaser Arabic"/>
              </a:rPr>
              <a:t>UIS Egypt</a:t>
            </a:r>
            <a:r>
              <a:rPr lang="ar-EG" sz="1897">
                <a:solidFill>
                  <a:srgbClr val="000000"/>
                </a:solidFill>
                <a:latin typeface="Montaser Arabic"/>
                <a:ea typeface="Montaser Arabic"/>
                <a:cs typeface="Montaser Arabic"/>
                <a:sym typeface="Montaser Arabic"/>
                <a:rtl val="true"/>
              </a:rPr>
              <a:t>. ( تحديد يوم او ايام محدده ف كل شهر لتقديم عروض وخصومات عند الاشتراك او عند تمديد العقد او لو عميل عنده اكتر من شركة او اكتر من مشروع) </a:t>
            </a:r>
          </a:p>
          <a:p>
            <a:pPr algn="r" rtl="true">
              <a:lnSpc>
                <a:spcPts val="2656"/>
              </a:lnSpc>
              <a:spcBef>
                <a:spcPct val="0"/>
              </a:spcBef>
            </a:pPr>
            <a:r>
              <a:rPr lang="ar-EG" sz="1897">
                <a:solidFill>
                  <a:srgbClr val="000000"/>
                </a:solidFill>
                <a:latin typeface="Montaser Arabic"/>
                <a:ea typeface="Montaser Arabic"/>
                <a:cs typeface="Montaser Arabic"/>
                <a:sym typeface="Montaser Arabic"/>
                <a:rtl val="true"/>
              </a:rPr>
              <a:t>(ممكن نخلي البرنامج للتجربه لمده معينه من الوقت ممكن اسبوع)</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0053" y="-836593"/>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2813" y="5908056"/>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028700" y="5603606"/>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8962" t="0" r="-28962"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6490588" y="356948"/>
            <a:ext cx="11259569" cy="5978853"/>
          </a:xfrm>
          <a:prstGeom prst="rect">
            <a:avLst/>
          </a:prstGeom>
        </p:spPr>
        <p:txBody>
          <a:bodyPr anchor="t" rtlCol="false" tIns="0" lIns="0" bIns="0" rIns="0">
            <a:spAutoFit/>
          </a:bodyPr>
          <a:lstStyle/>
          <a:p>
            <a:pPr algn="r">
              <a:lnSpc>
                <a:spcPts val="2781"/>
              </a:lnSpc>
              <a:spcBef>
                <a:spcPct val="0"/>
              </a:spcBef>
            </a:pPr>
            <a:r>
              <a:rPr lang="ar-EG" b="true" sz="1987">
                <a:solidFill>
                  <a:srgbClr val="000000"/>
                </a:solidFill>
                <a:latin typeface="Montaser Arabic Bold"/>
                <a:ea typeface="Montaser Arabic Bold"/>
                <a:cs typeface="Montaser Arabic Bold"/>
                <a:sym typeface="Montaser Arabic Bold"/>
                <a:rtl val="true"/>
              </a:rPr>
              <a:t>الإعلانات التقليدية</a:t>
            </a:r>
            <a:r>
              <a:rPr lang="en-US" sz="1987">
                <a:solidFill>
                  <a:srgbClr val="000000"/>
                </a:solidFill>
                <a:latin typeface="Montaser Arabic"/>
                <a:ea typeface="Montaser Arabic"/>
                <a:cs typeface="Montaser Arabic"/>
                <a:sym typeface="Montaser Arabic"/>
              </a:rPr>
              <a:t>:</a:t>
            </a:r>
          </a:p>
          <a:p>
            <a:pPr algn="just" rtl="true">
              <a:lnSpc>
                <a:spcPts val="2781"/>
              </a:lnSpc>
              <a:spcBef>
                <a:spcPct val="0"/>
              </a:spcBef>
            </a:pPr>
            <a:r>
              <a:rPr lang="ar-EG" sz="1987">
                <a:solidFill>
                  <a:srgbClr val="000000"/>
                </a:solidFill>
                <a:latin typeface="Montaser Arabic"/>
                <a:ea typeface="Montaser Arabic"/>
                <a:cs typeface="Montaser Arabic"/>
                <a:sym typeface="Montaser Arabic"/>
                <a:rtl val="true"/>
              </a:rPr>
              <a:t>المشاركة في المعارض التجارية والمؤتمرات المحلية، مع التركيز على توزيع مواد تسويقية محدثة.</a:t>
            </a:r>
          </a:p>
          <a:p>
            <a:pPr algn="r" rtl="true">
              <a:lnSpc>
                <a:spcPts val="2781"/>
              </a:lnSpc>
              <a:spcBef>
                <a:spcPct val="0"/>
              </a:spcBef>
            </a:pPr>
            <a:r>
              <a:rPr lang="ar-EG" sz="1987">
                <a:solidFill>
                  <a:srgbClr val="000000"/>
                </a:solidFill>
                <a:latin typeface="Montaser Arabic"/>
                <a:ea typeface="Montaser Arabic"/>
                <a:cs typeface="Montaser Arabic"/>
                <a:sym typeface="Montaser Arabic"/>
                <a:rtl val="true"/>
              </a:rPr>
              <a:t>الإعلان في الجرائد والمجلات الموجهة لقطاع الأعمال.</a:t>
            </a:r>
          </a:p>
          <a:p>
            <a:pPr algn="r" rtl="true">
              <a:lnSpc>
                <a:spcPts val="2781"/>
              </a:lnSpc>
              <a:spcBef>
                <a:spcPct val="0"/>
              </a:spcBef>
            </a:pPr>
            <a:r>
              <a:rPr lang="en-US" b="true" sz="1987">
                <a:solidFill>
                  <a:srgbClr val="000000"/>
                </a:solidFill>
                <a:latin typeface="Montaser Arabic Bold"/>
                <a:ea typeface="Montaser Arabic Bold"/>
                <a:cs typeface="Montaser Arabic Bold"/>
                <a:sym typeface="Montaser Arabic Bold"/>
              </a:rPr>
              <a:t>2</a:t>
            </a:r>
            <a:r>
              <a:rPr lang="ar-EG" b="true" sz="1987">
                <a:solidFill>
                  <a:srgbClr val="000000"/>
                </a:solidFill>
                <a:latin typeface="Montaser Arabic Bold"/>
                <a:ea typeface="Montaser Arabic Bold"/>
                <a:cs typeface="Montaser Arabic Bold"/>
                <a:sym typeface="Montaser Arabic Bold"/>
                <a:rtl val="true"/>
              </a:rPr>
              <a:t>. تحسين تجربة المستخدم:</a:t>
            </a:r>
          </a:p>
          <a:p>
            <a:pPr algn="r" rtl="true">
              <a:lnSpc>
                <a:spcPts val="2781"/>
              </a:lnSpc>
              <a:spcBef>
                <a:spcPct val="0"/>
              </a:spcBef>
            </a:pPr>
            <a:r>
              <a:rPr lang="ar-EG" sz="1987">
                <a:solidFill>
                  <a:srgbClr val="000000"/>
                </a:solidFill>
                <a:latin typeface="Montaser Arabic"/>
                <a:ea typeface="Montaser Arabic"/>
                <a:cs typeface="Montaser Arabic"/>
                <a:sym typeface="Montaser Arabic"/>
                <a:rtl val="true"/>
              </a:rPr>
              <a:t>تحسين الموقع الإلكتروني بناءً على ردود الفعل الأولية مع توفير إمكانية حجز استشارة مباشرة عبر الموقع.( مع استمراريه وجود سيرفاي لرأي العميل وتحسين جوده الخدمة) </a:t>
            </a:r>
          </a:p>
          <a:p>
            <a:pPr algn="r" rtl="true">
              <a:lnSpc>
                <a:spcPts val="2781"/>
              </a:lnSpc>
              <a:spcBef>
                <a:spcPct val="0"/>
              </a:spcBef>
            </a:pPr>
            <a:r>
              <a:rPr lang="en-US" sz="1987">
                <a:solidFill>
                  <a:srgbClr val="000000"/>
                </a:solidFill>
                <a:latin typeface="Montaser Arabic"/>
                <a:ea typeface="Montaser Arabic"/>
                <a:cs typeface="Montaser Arabic"/>
                <a:sym typeface="Montaser Arabic"/>
              </a:rPr>
              <a:t>3</a:t>
            </a:r>
            <a:r>
              <a:rPr lang="ar-EG" b="true" sz="1987">
                <a:solidFill>
                  <a:srgbClr val="000000"/>
                </a:solidFill>
                <a:latin typeface="Montaser Arabic Bold"/>
                <a:ea typeface="Montaser Arabic Bold"/>
                <a:cs typeface="Montaser Arabic Bold"/>
                <a:sym typeface="Montaser Arabic Bold"/>
                <a:rtl val="true"/>
              </a:rPr>
              <a:t>. بناء قاعدة بيانات العملاء:</a:t>
            </a:r>
          </a:p>
          <a:p>
            <a:pPr algn="r" rtl="true">
              <a:lnSpc>
                <a:spcPts val="2781"/>
              </a:lnSpc>
              <a:spcBef>
                <a:spcPct val="0"/>
              </a:spcBef>
            </a:pPr>
            <a:r>
              <a:rPr lang="ar-EG" sz="1987">
                <a:solidFill>
                  <a:srgbClr val="000000"/>
                </a:solidFill>
                <a:latin typeface="Montaser Arabic"/>
                <a:ea typeface="Montaser Arabic"/>
                <a:cs typeface="Montaser Arabic"/>
                <a:sym typeface="Montaser Arabic"/>
                <a:rtl val="true"/>
              </a:rPr>
              <a:t>جمع بيانات العملاء من الندوات والاستشارات المجانية لإعادة الاستهداف في الحملات المستقبلية.</a:t>
            </a:r>
          </a:p>
          <a:p>
            <a:pPr algn="r" rtl="true">
              <a:lnSpc>
                <a:spcPts val="2781"/>
              </a:lnSpc>
              <a:spcBef>
                <a:spcPct val="0"/>
              </a:spcBef>
            </a:pPr>
            <a:r>
              <a:rPr lang="ar-EG" sz="1987">
                <a:solidFill>
                  <a:srgbClr val="000000"/>
                </a:solidFill>
                <a:latin typeface="Montaser Arabic"/>
                <a:ea typeface="Montaser Arabic"/>
                <a:cs typeface="Montaser Arabic"/>
                <a:sym typeface="Montaser Arabic"/>
                <a:rtl val="true"/>
              </a:rPr>
              <a:t>الشهر السادس:</a:t>
            </a:r>
          </a:p>
          <a:p>
            <a:pPr algn="r" rtl="true">
              <a:lnSpc>
                <a:spcPts val="2781"/>
              </a:lnSpc>
              <a:spcBef>
                <a:spcPct val="0"/>
              </a:spcBef>
            </a:pPr>
            <a:r>
              <a:rPr lang="en-US" sz="1987">
                <a:solidFill>
                  <a:srgbClr val="000000"/>
                </a:solidFill>
                <a:latin typeface="Montaser Arabic"/>
                <a:ea typeface="Montaser Arabic"/>
                <a:cs typeface="Montaser Arabic"/>
                <a:sym typeface="Montaser Arabic"/>
              </a:rPr>
              <a:t>1</a:t>
            </a:r>
            <a:r>
              <a:rPr lang="ar-EG" sz="1987">
                <a:solidFill>
                  <a:srgbClr val="000000"/>
                </a:solidFill>
                <a:latin typeface="Montaser Arabic"/>
                <a:ea typeface="Montaser Arabic"/>
                <a:cs typeface="Montaser Arabic"/>
                <a:sym typeface="Montaser Arabic"/>
                <a:rtl val="true"/>
              </a:rPr>
              <a:t>. </a:t>
            </a:r>
            <a:r>
              <a:rPr lang="ar-EG" b="true" sz="1987">
                <a:solidFill>
                  <a:srgbClr val="000000"/>
                </a:solidFill>
                <a:latin typeface="Montaser Arabic Bold"/>
                <a:ea typeface="Montaser Arabic Bold"/>
                <a:cs typeface="Montaser Arabic Bold"/>
                <a:sym typeface="Montaser Arabic Bold"/>
                <a:rtl val="true"/>
              </a:rPr>
              <a:t>تحسين حملات إعادة الاستهداف:</a:t>
            </a:r>
          </a:p>
          <a:p>
            <a:pPr algn="r" rtl="true">
              <a:lnSpc>
                <a:spcPts val="2781"/>
              </a:lnSpc>
              <a:spcBef>
                <a:spcPct val="0"/>
              </a:spcBef>
            </a:pPr>
            <a:r>
              <a:rPr lang="ar-EG" sz="1987">
                <a:solidFill>
                  <a:srgbClr val="000000"/>
                </a:solidFill>
                <a:latin typeface="Montaser Arabic"/>
                <a:ea typeface="Montaser Arabic"/>
                <a:cs typeface="Montaser Arabic"/>
                <a:sym typeface="Montaser Arabic"/>
                <a:rtl val="true"/>
              </a:rPr>
              <a:t>استخدام </a:t>
            </a:r>
            <a:r>
              <a:rPr lang="en-US" sz="1987">
                <a:solidFill>
                  <a:srgbClr val="000000"/>
                </a:solidFill>
                <a:latin typeface="Montaser Arabic"/>
                <a:ea typeface="Montaser Arabic"/>
                <a:cs typeface="Montaser Arabic"/>
                <a:sym typeface="Montaser Arabic"/>
              </a:rPr>
              <a:t>Google Analytics</a:t>
            </a:r>
            <a:r>
              <a:rPr lang="ar-EG" sz="1987">
                <a:solidFill>
                  <a:srgbClr val="000000"/>
                </a:solidFill>
                <a:latin typeface="Montaser Arabic"/>
                <a:ea typeface="Montaser Arabic"/>
                <a:cs typeface="Montaser Arabic"/>
                <a:sym typeface="Montaser Arabic"/>
                <a:rtl val="true"/>
              </a:rPr>
              <a:t> لتحليل سلوك زوار الموقع وتطوير حملات إعادة استهداف للزوار الذين لم يكملوا التسجيل أو طلب العرض.</a:t>
            </a:r>
          </a:p>
          <a:p>
            <a:pPr algn="r" rtl="true">
              <a:lnSpc>
                <a:spcPts val="2781"/>
              </a:lnSpc>
              <a:spcBef>
                <a:spcPct val="0"/>
              </a:spcBef>
            </a:pPr>
            <a:r>
              <a:rPr lang="en-US" b="true" sz="1987">
                <a:solidFill>
                  <a:srgbClr val="000000"/>
                </a:solidFill>
                <a:latin typeface="Montaser Arabic Bold"/>
                <a:ea typeface="Montaser Arabic Bold"/>
                <a:cs typeface="Montaser Arabic Bold"/>
                <a:sym typeface="Montaser Arabic Bold"/>
              </a:rPr>
              <a:t>2</a:t>
            </a:r>
            <a:r>
              <a:rPr lang="ar-EG" b="true" sz="1987">
                <a:solidFill>
                  <a:srgbClr val="000000"/>
                </a:solidFill>
                <a:latin typeface="Montaser Arabic Bold"/>
                <a:ea typeface="Montaser Arabic Bold"/>
                <a:cs typeface="Montaser Arabic Bold"/>
                <a:sym typeface="Montaser Arabic Bold"/>
                <a:rtl val="true"/>
              </a:rPr>
              <a:t>. إطلاق فيديوهات توضيحية:</a:t>
            </a:r>
          </a:p>
          <a:p>
            <a:pPr algn="r" rtl="true">
              <a:lnSpc>
                <a:spcPts val="2781"/>
              </a:lnSpc>
              <a:spcBef>
                <a:spcPct val="0"/>
              </a:spcBef>
            </a:pPr>
            <a:r>
              <a:rPr lang="ar-EG" sz="1987">
                <a:solidFill>
                  <a:srgbClr val="000000"/>
                </a:solidFill>
                <a:latin typeface="Montaser Arabic"/>
                <a:ea typeface="Montaser Arabic"/>
                <a:cs typeface="Montaser Arabic"/>
                <a:sym typeface="Montaser Arabic"/>
                <a:rtl val="true"/>
              </a:rPr>
              <a:t>نشر الفيديوهات التوضيحية التي تم إنتاجها في المرحلة السابقة وتوزيعها عبر منصات التواصل الاجتماعي والموقع.</a:t>
            </a:r>
          </a:p>
          <a:p>
            <a:pPr algn="r" rtl="true">
              <a:lnSpc>
                <a:spcPts val="2781"/>
              </a:lnSpc>
              <a:spcBef>
                <a:spcPct val="0"/>
              </a:spcBef>
            </a:pPr>
            <a:r>
              <a:rPr lang="en-US" b="true" sz="1987">
                <a:solidFill>
                  <a:srgbClr val="000000"/>
                </a:solidFill>
                <a:latin typeface="Montaser Arabic Bold"/>
                <a:ea typeface="Montaser Arabic Bold"/>
                <a:cs typeface="Montaser Arabic Bold"/>
                <a:sym typeface="Montaser Arabic Bold"/>
              </a:rPr>
              <a:t>3</a:t>
            </a:r>
            <a:r>
              <a:rPr lang="ar-EG" b="true" sz="1987">
                <a:solidFill>
                  <a:srgbClr val="000000"/>
                </a:solidFill>
                <a:latin typeface="Montaser Arabic Bold"/>
                <a:ea typeface="Montaser Arabic Bold"/>
                <a:cs typeface="Montaser Arabic Bold"/>
                <a:sym typeface="Montaser Arabic Bold"/>
                <a:rtl val="true"/>
              </a:rPr>
              <a:t>. شراكات تجارية:</a:t>
            </a:r>
          </a:p>
          <a:p>
            <a:pPr algn="r" rtl="true">
              <a:lnSpc>
                <a:spcPts val="2781"/>
              </a:lnSpc>
              <a:spcBef>
                <a:spcPct val="0"/>
              </a:spcBef>
            </a:pPr>
            <a:r>
              <a:rPr lang="ar-EG" sz="1987">
                <a:solidFill>
                  <a:srgbClr val="000000"/>
                </a:solidFill>
                <a:latin typeface="Montaser Arabic"/>
                <a:ea typeface="Montaser Arabic"/>
                <a:cs typeface="Montaser Arabic"/>
                <a:sym typeface="Montaser Arabic"/>
                <a:rtl val="true"/>
              </a:rPr>
              <a:t>البدء في تكوين شراكات </a:t>
            </a:r>
          </a:p>
        </p:txBody>
      </p:sp>
      <p:sp>
        <p:nvSpPr>
          <p:cNvPr name="TextBox 13" id="13"/>
          <p:cNvSpPr txBox="true"/>
          <p:nvPr/>
        </p:nvSpPr>
        <p:spPr>
          <a:xfrm rot="0">
            <a:off x="6253844" y="6680852"/>
            <a:ext cx="11772889" cy="2444812"/>
          </a:xfrm>
          <a:prstGeom prst="rect">
            <a:avLst/>
          </a:prstGeom>
        </p:spPr>
        <p:txBody>
          <a:bodyPr anchor="t" rtlCol="false" tIns="0" lIns="0" bIns="0" rIns="0">
            <a:spAutoFit/>
          </a:bodyPr>
          <a:lstStyle/>
          <a:p>
            <a:pPr algn="r" rtl="true">
              <a:lnSpc>
                <a:spcPts val="2796"/>
              </a:lnSpc>
              <a:spcBef>
                <a:spcPct val="0"/>
              </a:spcBef>
            </a:pPr>
            <a:r>
              <a:rPr lang="ar-EG" b="true" sz="1997">
                <a:solidFill>
                  <a:srgbClr val="000000"/>
                </a:solidFill>
                <a:latin typeface="Montaser Arabic Bold"/>
                <a:ea typeface="Montaser Arabic Bold"/>
                <a:cs typeface="Montaser Arabic Bold"/>
                <a:sym typeface="Montaser Arabic Bold"/>
                <a:rtl val="true"/>
              </a:rPr>
              <a:t>المرحلة الثالثة (الشهور </a:t>
            </a:r>
            <a:r>
              <a:rPr lang="en-US" b="true" sz="1997">
                <a:solidFill>
                  <a:srgbClr val="000000"/>
                </a:solidFill>
                <a:latin typeface="Montaser Arabic Bold"/>
                <a:ea typeface="Montaser Arabic Bold"/>
                <a:cs typeface="Montaser Arabic Bold"/>
                <a:sym typeface="Montaser Arabic Bold"/>
              </a:rPr>
              <a:t>7</a:t>
            </a:r>
            <a:r>
              <a:rPr lang="ar-EG" b="true" sz="1997">
                <a:solidFill>
                  <a:srgbClr val="000000"/>
                </a:solidFill>
                <a:latin typeface="Montaser Arabic Bold"/>
                <a:ea typeface="Montaser Arabic Bold"/>
                <a:cs typeface="Montaser Arabic Bold"/>
                <a:sym typeface="Montaser Arabic Bold"/>
                <a:rtl val="true"/>
              </a:rPr>
              <a:t>-</a:t>
            </a:r>
            <a:r>
              <a:rPr lang="en-US" b="true" sz="1997">
                <a:solidFill>
                  <a:srgbClr val="000000"/>
                </a:solidFill>
                <a:latin typeface="Montaser Arabic Bold"/>
                <a:ea typeface="Montaser Arabic Bold"/>
                <a:cs typeface="Montaser Arabic Bold"/>
                <a:sym typeface="Montaser Arabic Bold"/>
              </a:rPr>
              <a:t>9</a:t>
            </a:r>
            <a:r>
              <a:rPr lang="ar-EG" b="true" sz="1997">
                <a:solidFill>
                  <a:srgbClr val="000000"/>
                </a:solidFill>
                <a:latin typeface="Montaser Arabic Bold"/>
                <a:ea typeface="Montaser Arabic Bold"/>
                <a:cs typeface="Montaser Arabic Bold"/>
                <a:sym typeface="Montaser Arabic Bold"/>
                <a:rtl val="true"/>
              </a:rPr>
              <a:t>): التفاعل وزيادة العملاء المحتملين</a:t>
            </a:r>
          </a:p>
          <a:p>
            <a:pPr algn="r" rtl="true">
              <a:lnSpc>
                <a:spcPts val="2796"/>
              </a:lnSpc>
              <a:spcBef>
                <a:spcPct val="0"/>
              </a:spcBef>
            </a:pPr>
            <a:r>
              <a:rPr lang="ar-EG" b="true" sz="1997">
                <a:solidFill>
                  <a:srgbClr val="000000"/>
                </a:solidFill>
                <a:latin typeface="Montaser Arabic Bold"/>
                <a:ea typeface="Montaser Arabic Bold"/>
                <a:cs typeface="Montaser Arabic Bold"/>
                <a:sym typeface="Montaser Arabic Bold"/>
                <a:rtl val="true"/>
              </a:rPr>
              <a:t>الشهر السابع:</a:t>
            </a:r>
          </a:p>
          <a:p>
            <a:pPr algn="r" rtl="true">
              <a:lnSpc>
                <a:spcPts val="2796"/>
              </a:lnSpc>
              <a:spcBef>
                <a:spcPct val="0"/>
              </a:spcBef>
            </a:pPr>
            <a:r>
              <a:rPr lang="en-US" b="true" sz="1997">
                <a:solidFill>
                  <a:srgbClr val="000000"/>
                </a:solidFill>
                <a:latin typeface="Montaser Arabic Bold"/>
                <a:ea typeface="Montaser Arabic Bold"/>
                <a:cs typeface="Montaser Arabic Bold"/>
                <a:sym typeface="Montaser Arabic Bold"/>
              </a:rPr>
              <a:t>1</a:t>
            </a:r>
            <a:r>
              <a:rPr lang="ar-EG" b="true" sz="1997">
                <a:solidFill>
                  <a:srgbClr val="000000"/>
                </a:solidFill>
                <a:latin typeface="Montaser Arabic Bold"/>
                <a:ea typeface="Montaser Arabic Bold"/>
                <a:cs typeface="Montaser Arabic Bold"/>
                <a:sym typeface="Montaser Arabic Bold"/>
                <a:rtl val="true"/>
              </a:rPr>
              <a:t>. برنامج الإحالات:</a:t>
            </a:r>
          </a:p>
          <a:p>
            <a:pPr algn="r" rtl="true">
              <a:lnSpc>
                <a:spcPts val="2796"/>
              </a:lnSpc>
              <a:spcBef>
                <a:spcPct val="0"/>
              </a:spcBef>
            </a:pPr>
            <a:r>
              <a:rPr lang="ar-EG" sz="1997">
                <a:solidFill>
                  <a:srgbClr val="000000"/>
                </a:solidFill>
                <a:latin typeface="Montaser Arabic"/>
                <a:ea typeface="Montaser Arabic"/>
                <a:cs typeface="Montaser Arabic"/>
                <a:sym typeface="Montaser Arabic"/>
                <a:rtl val="true"/>
              </a:rPr>
              <a:t>إطلاق برنامج إحالات يشجع العملاء الحاليين على إحالة شركاء أعمال آخرين لتجربة خدمات </a:t>
            </a:r>
            <a:r>
              <a:rPr lang="en-US" sz="1997">
                <a:solidFill>
                  <a:srgbClr val="000000"/>
                </a:solidFill>
                <a:latin typeface="Montaser Arabic"/>
                <a:ea typeface="Montaser Arabic"/>
                <a:cs typeface="Montaser Arabic"/>
                <a:sym typeface="Montaser Arabic"/>
              </a:rPr>
              <a:t>UIS Egypt</a:t>
            </a:r>
            <a:r>
              <a:rPr lang="ar-EG" sz="1997">
                <a:solidFill>
                  <a:srgbClr val="000000"/>
                </a:solidFill>
                <a:latin typeface="Montaser Arabic"/>
                <a:ea typeface="Montaser Arabic"/>
                <a:cs typeface="Montaser Arabic"/>
                <a:sym typeface="Montaser Arabic"/>
                <a:rtl val="true"/>
              </a:rPr>
              <a:t>.</a:t>
            </a:r>
          </a:p>
          <a:p>
            <a:pPr algn="r" rtl="true">
              <a:lnSpc>
                <a:spcPts val="2796"/>
              </a:lnSpc>
              <a:spcBef>
                <a:spcPct val="0"/>
              </a:spcBef>
            </a:pPr>
            <a:r>
              <a:rPr lang="en-US" b="true" sz="1997">
                <a:solidFill>
                  <a:srgbClr val="000000"/>
                </a:solidFill>
                <a:latin typeface="Montaser Arabic Bold"/>
                <a:ea typeface="Montaser Arabic Bold"/>
                <a:cs typeface="Montaser Arabic Bold"/>
                <a:sym typeface="Montaser Arabic Bold"/>
              </a:rPr>
              <a:t>2</a:t>
            </a:r>
            <a:r>
              <a:rPr lang="ar-EG" b="true" sz="1997">
                <a:solidFill>
                  <a:srgbClr val="000000"/>
                </a:solidFill>
                <a:latin typeface="Montaser Arabic Bold"/>
                <a:ea typeface="Montaser Arabic Bold"/>
                <a:cs typeface="Montaser Arabic Bold"/>
                <a:sym typeface="Montaser Arabic Bold"/>
                <a:rtl val="true"/>
              </a:rPr>
              <a:t>. تسويق بالبريد الإلكتروني:</a:t>
            </a:r>
          </a:p>
          <a:p>
            <a:pPr algn="r" rtl="true">
              <a:lnSpc>
                <a:spcPts val="2796"/>
              </a:lnSpc>
              <a:spcBef>
                <a:spcPct val="0"/>
              </a:spcBef>
            </a:pPr>
            <a:r>
              <a:rPr lang="ar-EG" sz="1997">
                <a:solidFill>
                  <a:srgbClr val="000000"/>
                </a:solidFill>
                <a:latin typeface="Montaser Arabic"/>
                <a:ea typeface="Montaser Arabic"/>
                <a:cs typeface="Montaser Arabic"/>
                <a:sym typeface="Montaser Arabic"/>
                <a:rtl val="true"/>
              </a:rPr>
              <a:t>إنشاء قوائم بريدية للعملاء المحتملين وإرسال رسائل توضح حلول الـ </a:t>
            </a:r>
            <a:r>
              <a:rPr lang="en-US" sz="1997">
                <a:solidFill>
                  <a:srgbClr val="000000"/>
                </a:solidFill>
                <a:latin typeface="Montaser Arabic"/>
                <a:ea typeface="Montaser Arabic"/>
                <a:cs typeface="Montaser Arabic"/>
                <a:sym typeface="Montaser Arabic"/>
              </a:rPr>
              <a:t>ERP</a:t>
            </a:r>
            <a:r>
              <a:rPr lang="ar-EG" sz="1997">
                <a:solidFill>
                  <a:srgbClr val="000000"/>
                </a:solidFill>
                <a:latin typeface="Montaser Arabic"/>
                <a:ea typeface="Montaser Arabic"/>
                <a:cs typeface="Montaser Arabic"/>
                <a:sym typeface="Montaser Arabic"/>
                <a:rtl val="true"/>
              </a:rPr>
              <a:t> وفوائدها( بعد جمع اكبر قاعده البيانات للعملاء ف مناطق معينه مستهدفه)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0053" y="-836593"/>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2813" y="5908056"/>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028700" y="5603606"/>
            <a:ext cx="4398398" cy="4627879"/>
            <a:chOff x="0" y="0"/>
            <a:chExt cx="5842000" cy="6146800"/>
          </a:xfrm>
        </p:grpSpPr>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8962" t="0" r="-28962" b="0"/>
              </a:stretch>
            </a:blipFill>
          </p:spPr>
        </p:sp>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
        <p:nvSpPr>
          <p:cNvPr name="TextBox 12" id="12"/>
          <p:cNvSpPr txBox="true"/>
          <p:nvPr/>
        </p:nvSpPr>
        <p:spPr>
          <a:xfrm rot="0">
            <a:off x="4500726" y="381862"/>
            <a:ext cx="13431223" cy="3427026"/>
          </a:xfrm>
          <a:prstGeom prst="rect">
            <a:avLst/>
          </a:prstGeom>
        </p:spPr>
        <p:txBody>
          <a:bodyPr anchor="t" rtlCol="false" tIns="0" lIns="0" bIns="0" rIns="0">
            <a:spAutoFit/>
          </a:bodyPr>
          <a:lstStyle/>
          <a:p>
            <a:pPr algn="r" rtl="true">
              <a:lnSpc>
                <a:spcPts val="2733"/>
              </a:lnSpc>
              <a:spcBef>
                <a:spcPct val="0"/>
              </a:spcBef>
            </a:pPr>
            <a:r>
              <a:rPr lang="ar-EG" b="true" sz="1952">
                <a:solidFill>
                  <a:srgbClr val="000000"/>
                </a:solidFill>
                <a:latin typeface="Montaser Arabic Bold"/>
                <a:ea typeface="Montaser Arabic Bold"/>
                <a:cs typeface="Montaser Arabic Bold"/>
                <a:sym typeface="Montaser Arabic Bold"/>
                <a:rtl val="true"/>
              </a:rPr>
              <a:t>شهر الثامن:</a:t>
            </a:r>
          </a:p>
          <a:p>
            <a:pPr algn="r" rtl="true">
              <a:lnSpc>
                <a:spcPts val="2733"/>
              </a:lnSpc>
              <a:spcBef>
                <a:spcPct val="0"/>
              </a:spcBef>
            </a:pPr>
            <a:r>
              <a:rPr lang="en-US" b="true" sz="1952">
                <a:solidFill>
                  <a:srgbClr val="000000"/>
                </a:solidFill>
                <a:latin typeface="Montaser Arabic Bold"/>
                <a:ea typeface="Montaser Arabic Bold"/>
                <a:cs typeface="Montaser Arabic Bold"/>
                <a:sym typeface="Montaser Arabic Bold"/>
              </a:rPr>
              <a:t>1</a:t>
            </a:r>
            <a:r>
              <a:rPr lang="ar-EG" b="true" sz="1952">
                <a:solidFill>
                  <a:srgbClr val="000000"/>
                </a:solidFill>
                <a:latin typeface="Montaser Arabic Bold"/>
                <a:ea typeface="Montaser Arabic Bold"/>
                <a:cs typeface="Montaser Arabic Bold"/>
                <a:sym typeface="Montaser Arabic Bold"/>
                <a:rtl val="true"/>
              </a:rPr>
              <a:t>. التعاون مع المؤثرين في الصناعة:</a:t>
            </a:r>
          </a:p>
          <a:p>
            <a:pPr algn="r" rtl="true">
              <a:lnSpc>
                <a:spcPts val="2733"/>
              </a:lnSpc>
              <a:spcBef>
                <a:spcPct val="0"/>
              </a:spcBef>
            </a:pPr>
            <a:r>
              <a:rPr lang="ar-EG" sz="1952">
                <a:solidFill>
                  <a:srgbClr val="000000"/>
                </a:solidFill>
                <a:latin typeface="Montaser Arabic"/>
                <a:ea typeface="Montaser Arabic"/>
                <a:cs typeface="Montaser Arabic"/>
                <a:sym typeface="Montaser Arabic"/>
                <a:rtl val="true"/>
              </a:rPr>
              <a:t>التعاون مع شخصيات مؤثرة في قطاع الأعمال والتكنولوجيا للترويج للندوات أو الفعاليات التي تقدمها الشركة</a:t>
            </a:r>
          </a:p>
          <a:p>
            <a:pPr algn="r" rtl="true">
              <a:lnSpc>
                <a:spcPts val="2733"/>
              </a:lnSpc>
              <a:spcBef>
                <a:spcPct val="0"/>
              </a:spcBef>
            </a:pPr>
            <a:r>
              <a:rPr lang="en-US" sz="1952">
                <a:solidFill>
                  <a:srgbClr val="000000"/>
                </a:solidFill>
                <a:latin typeface="Montaser Arabic"/>
                <a:ea typeface="Montaser Arabic"/>
                <a:cs typeface="Montaser Arabic"/>
                <a:sym typeface="Montaser Arabic"/>
              </a:rPr>
              <a:t>2</a:t>
            </a:r>
            <a:r>
              <a:rPr lang="ar-EG" b="true" sz="1952">
                <a:solidFill>
                  <a:srgbClr val="000000"/>
                </a:solidFill>
                <a:latin typeface="Montaser Arabic Bold"/>
                <a:ea typeface="Montaser Arabic Bold"/>
                <a:cs typeface="Montaser Arabic Bold"/>
                <a:sym typeface="Montaser Arabic Bold"/>
                <a:rtl val="true"/>
              </a:rPr>
              <a:t>. إطلاق دورة تدريبية:</a:t>
            </a:r>
          </a:p>
          <a:p>
            <a:pPr algn="r" rtl="true">
              <a:lnSpc>
                <a:spcPts val="2733"/>
              </a:lnSpc>
              <a:spcBef>
                <a:spcPct val="0"/>
              </a:spcBef>
            </a:pPr>
            <a:r>
              <a:rPr lang="ar-EG" sz="1952">
                <a:solidFill>
                  <a:srgbClr val="000000"/>
                </a:solidFill>
                <a:latin typeface="Montaser Arabic"/>
                <a:ea typeface="Montaser Arabic"/>
                <a:cs typeface="Montaser Arabic"/>
                <a:sym typeface="Montaser Arabic"/>
                <a:rtl val="true"/>
              </a:rPr>
              <a:t>تقديم دورة تدريبية قصيرة أونلاين مجانية حول نظم الـ </a:t>
            </a:r>
            <a:r>
              <a:rPr lang="en-US" sz="1952">
                <a:solidFill>
                  <a:srgbClr val="000000"/>
                </a:solidFill>
                <a:latin typeface="Montaser Arabic"/>
                <a:ea typeface="Montaser Arabic"/>
                <a:cs typeface="Montaser Arabic"/>
                <a:sym typeface="Montaser Arabic"/>
              </a:rPr>
              <a:t>ERP</a:t>
            </a:r>
            <a:r>
              <a:rPr lang="ar-EG" sz="1952">
                <a:solidFill>
                  <a:srgbClr val="000000"/>
                </a:solidFill>
                <a:latin typeface="Montaser Arabic"/>
                <a:ea typeface="Montaser Arabic"/>
                <a:cs typeface="Montaser Arabic"/>
                <a:sym typeface="Montaser Arabic"/>
                <a:rtl val="true"/>
              </a:rPr>
              <a:t> وكيفية الاستفادة منها في الشركات.</a:t>
            </a:r>
          </a:p>
          <a:p>
            <a:pPr algn="r" rtl="true">
              <a:lnSpc>
                <a:spcPts val="2733"/>
              </a:lnSpc>
              <a:spcBef>
                <a:spcPct val="0"/>
              </a:spcBef>
            </a:pPr>
            <a:r>
              <a:rPr lang="ar-EG" sz="1952">
                <a:solidFill>
                  <a:srgbClr val="000000"/>
                </a:solidFill>
                <a:latin typeface="Montaser Arabic"/>
                <a:ea typeface="Montaser Arabic"/>
                <a:cs typeface="Montaser Arabic"/>
                <a:sym typeface="Montaser Arabic"/>
                <a:rtl val="true"/>
              </a:rPr>
              <a:t>ا</a:t>
            </a:r>
            <a:r>
              <a:rPr lang="ar-EG" b="true" sz="1952">
                <a:solidFill>
                  <a:srgbClr val="000000"/>
                </a:solidFill>
                <a:latin typeface="Montaser Arabic Bold"/>
                <a:ea typeface="Montaser Arabic Bold"/>
                <a:cs typeface="Montaser Arabic Bold"/>
                <a:sym typeface="Montaser Arabic Bold"/>
                <a:rtl val="true"/>
              </a:rPr>
              <a:t>لشهر التاسع:</a:t>
            </a:r>
          </a:p>
          <a:p>
            <a:pPr algn="r" rtl="true">
              <a:lnSpc>
                <a:spcPts val="2733"/>
              </a:lnSpc>
              <a:spcBef>
                <a:spcPct val="0"/>
              </a:spcBef>
            </a:pPr>
            <a:r>
              <a:rPr lang="en-US" sz="1952">
                <a:solidFill>
                  <a:srgbClr val="000000"/>
                </a:solidFill>
                <a:latin typeface="Montaser Arabic"/>
                <a:ea typeface="Montaser Arabic"/>
                <a:cs typeface="Montaser Arabic"/>
                <a:sym typeface="Montaser Arabic"/>
              </a:rPr>
              <a:t>1</a:t>
            </a:r>
            <a:r>
              <a:rPr lang="ar-EG" sz="1952">
                <a:solidFill>
                  <a:srgbClr val="000000"/>
                </a:solidFill>
                <a:latin typeface="Montaser Arabic"/>
                <a:ea typeface="Montaser Arabic"/>
                <a:cs typeface="Montaser Arabic"/>
                <a:sym typeface="Montaser Arabic"/>
                <a:rtl val="true"/>
              </a:rPr>
              <a:t>. </a:t>
            </a:r>
            <a:r>
              <a:rPr lang="ar-EG" b="true" sz="1952">
                <a:solidFill>
                  <a:srgbClr val="000000"/>
                </a:solidFill>
                <a:latin typeface="Montaser Arabic Bold"/>
                <a:ea typeface="Montaser Arabic Bold"/>
                <a:cs typeface="Montaser Arabic Bold"/>
                <a:sym typeface="Montaser Arabic Bold"/>
                <a:rtl val="true"/>
              </a:rPr>
              <a:t>دراسة رضا العملاء:</a:t>
            </a:r>
          </a:p>
          <a:p>
            <a:pPr algn="r" rtl="true">
              <a:lnSpc>
                <a:spcPts val="2733"/>
              </a:lnSpc>
              <a:spcBef>
                <a:spcPct val="0"/>
              </a:spcBef>
            </a:pPr>
            <a:r>
              <a:rPr lang="ar-EG" sz="1952">
                <a:solidFill>
                  <a:srgbClr val="000000"/>
                </a:solidFill>
                <a:latin typeface="Montaser Arabic"/>
                <a:ea typeface="Montaser Arabic"/>
                <a:cs typeface="Montaser Arabic"/>
                <a:sym typeface="Montaser Arabic"/>
                <a:rtl val="true"/>
              </a:rPr>
              <a:t>إرسال استبيانات لعملاء الشركة الحاليين لقياس رضاهم وتحديد مجالات التحسين في الخدمات.</a:t>
            </a:r>
          </a:p>
          <a:p>
            <a:pPr algn="r" rtl="true">
              <a:lnSpc>
                <a:spcPts val="2733"/>
              </a:lnSpc>
              <a:spcBef>
                <a:spcPct val="0"/>
              </a:spcBef>
            </a:pPr>
            <a:r>
              <a:rPr lang="en-US" sz="1952">
                <a:solidFill>
                  <a:srgbClr val="000000"/>
                </a:solidFill>
                <a:latin typeface="Montaser Arabic"/>
                <a:ea typeface="Montaser Arabic"/>
                <a:cs typeface="Montaser Arabic"/>
                <a:sym typeface="Montaser Arabic"/>
              </a:rPr>
              <a:t>2</a:t>
            </a:r>
            <a:r>
              <a:rPr lang="ar-EG" b="true" sz="1952">
                <a:solidFill>
                  <a:srgbClr val="000000"/>
                </a:solidFill>
                <a:latin typeface="Montaser Arabic Bold"/>
                <a:ea typeface="Montaser Arabic Bold"/>
                <a:cs typeface="Montaser Arabic Bold"/>
                <a:sym typeface="Montaser Arabic Bold"/>
                <a:rtl val="true"/>
              </a:rPr>
              <a:t>. توسيع نطاق الحملات الرقمية:</a:t>
            </a:r>
          </a:p>
          <a:p>
            <a:pPr algn="r" rtl="true">
              <a:lnSpc>
                <a:spcPts val="2733"/>
              </a:lnSpc>
              <a:spcBef>
                <a:spcPct val="0"/>
              </a:spcBef>
            </a:pPr>
            <a:r>
              <a:rPr lang="ar-EG" sz="1952">
                <a:solidFill>
                  <a:srgbClr val="000000"/>
                </a:solidFill>
                <a:latin typeface="Montaser Arabic"/>
                <a:ea typeface="Montaser Arabic"/>
                <a:cs typeface="Montaser Arabic"/>
                <a:sym typeface="Montaser Arabic"/>
                <a:rtl val="true"/>
              </a:rPr>
              <a:t>توسيع نطاق الحملات الإعلانية لتشمل مناطق جديدة داخل مصر والمزيد من القطاعات المستهدفة.</a:t>
            </a:r>
          </a:p>
        </p:txBody>
      </p:sp>
      <p:sp>
        <p:nvSpPr>
          <p:cNvPr name="TextBox 13" id="13"/>
          <p:cNvSpPr txBox="true"/>
          <p:nvPr/>
        </p:nvSpPr>
        <p:spPr>
          <a:xfrm rot="0">
            <a:off x="5427098" y="4136975"/>
            <a:ext cx="12504851" cy="5484750"/>
          </a:xfrm>
          <a:prstGeom prst="rect">
            <a:avLst/>
          </a:prstGeom>
        </p:spPr>
        <p:txBody>
          <a:bodyPr anchor="t" rtlCol="false" tIns="0" lIns="0" bIns="0" rIns="0">
            <a:spAutoFit/>
          </a:bodyPr>
          <a:lstStyle/>
          <a:p>
            <a:pPr algn="r" rtl="true">
              <a:lnSpc>
                <a:spcPts val="2715"/>
              </a:lnSpc>
              <a:spcBef>
                <a:spcPct val="0"/>
              </a:spcBef>
            </a:pPr>
            <a:r>
              <a:rPr lang="ar-EG" b="true" sz="1939">
                <a:solidFill>
                  <a:srgbClr val="000000"/>
                </a:solidFill>
                <a:latin typeface="Montaser Arabic Bold"/>
                <a:ea typeface="Montaser Arabic Bold"/>
                <a:cs typeface="Montaser Arabic Bold"/>
                <a:sym typeface="Montaser Arabic Bold"/>
                <a:rtl val="true"/>
              </a:rPr>
              <a:t>المرحلة الرابعة (الشهور </a:t>
            </a:r>
            <a:r>
              <a:rPr lang="en-US" b="true" sz="1939">
                <a:solidFill>
                  <a:srgbClr val="000000"/>
                </a:solidFill>
                <a:latin typeface="Montaser Arabic Bold"/>
                <a:ea typeface="Montaser Arabic Bold"/>
                <a:cs typeface="Montaser Arabic Bold"/>
                <a:sym typeface="Montaser Arabic Bold"/>
              </a:rPr>
              <a:t>10</a:t>
            </a:r>
            <a:r>
              <a:rPr lang="ar-EG" b="true" sz="1939">
                <a:solidFill>
                  <a:srgbClr val="000000"/>
                </a:solidFill>
                <a:latin typeface="Montaser Arabic Bold"/>
                <a:ea typeface="Montaser Arabic Bold"/>
                <a:cs typeface="Montaser Arabic Bold"/>
                <a:sym typeface="Montaser Arabic Bold"/>
                <a:rtl val="true"/>
              </a:rPr>
              <a:t>-</a:t>
            </a:r>
            <a:r>
              <a:rPr lang="en-US" b="true" sz="1939">
                <a:solidFill>
                  <a:srgbClr val="000000"/>
                </a:solidFill>
                <a:latin typeface="Montaser Arabic Bold"/>
                <a:ea typeface="Montaser Arabic Bold"/>
                <a:cs typeface="Montaser Arabic Bold"/>
                <a:sym typeface="Montaser Arabic Bold"/>
              </a:rPr>
              <a:t>12</a:t>
            </a:r>
            <a:r>
              <a:rPr lang="ar-EG" b="true" sz="1939">
                <a:solidFill>
                  <a:srgbClr val="000000"/>
                </a:solidFill>
                <a:latin typeface="Montaser Arabic Bold"/>
                <a:ea typeface="Montaser Arabic Bold"/>
                <a:cs typeface="Montaser Arabic Bold"/>
                <a:sym typeface="Montaser Arabic Bold"/>
                <a:rtl val="true"/>
              </a:rPr>
              <a:t>): التحسين والاحتفاظ بالعملاء</a:t>
            </a:r>
          </a:p>
          <a:p>
            <a:pPr algn="r" rtl="true">
              <a:lnSpc>
                <a:spcPts val="2715"/>
              </a:lnSpc>
              <a:spcBef>
                <a:spcPct val="0"/>
              </a:spcBef>
            </a:pPr>
            <a:r>
              <a:rPr lang="ar-EG" sz="1939">
                <a:solidFill>
                  <a:srgbClr val="000000"/>
                </a:solidFill>
                <a:latin typeface="Montaser Arabic"/>
                <a:ea typeface="Montaser Arabic"/>
                <a:cs typeface="Montaser Arabic"/>
                <a:sym typeface="Montaser Arabic"/>
                <a:rtl val="true"/>
              </a:rPr>
              <a:t>ا</a:t>
            </a:r>
            <a:r>
              <a:rPr lang="ar-EG" b="true" sz="1939">
                <a:solidFill>
                  <a:srgbClr val="000000"/>
                </a:solidFill>
                <a:latin typeface="Montaser Arabic Bold"/>
                <a:ea typeface="Montaser Arabic Bold"/>
                <a:cs typeface="Montaser Arabic Bold"/>
                <a:sym typeface="Montaser Arabic Bold"/>
                <a:rtl val="true"/>
              </a:rPr>
              <a:t>لشهر العاشر:</a:t>
            </a:r>
          </a:p>
          <a:p>
            <a:pPr algn="r" rtl="true">
              <a:lnSpc>
                <a:spcPts val="2715"/>
              </a:lnSpc>
              <a:spcBef>
                <a:spcPct val="0"/>
              </a:spcBef>
            </a:pPr>
            <a:r>
              <a:rPr lang="en-US" sz="1939">
                <a:solidFill>
                  <a:srgbClr val="000000"/>
                </a:solidFill>
                <a:latin typeface="Montaser Arabic"/>
                <a:ea typeface="Montaser Arabic"/>
                <a:cs typeface="Montaser Arabic"/>
                <a:sym typeface="Montaser Arabic"/>
              </a:rPr>
              <a:t>1</a:t>
            </a:r>
            <a:r>
              <a:rPr lang="ar-EG" sz="1939">
                <a:solidFill>
                  <a:srgbClr val="000000"/>
                </a:solidFill>
                <a:latin typeface="Montaser Arabic"/>
                <a:ea typeface="Montaser Arabic"/>
                <a:cs typeface="Montaser Arabic"/>
                <a:sym typeface="Montaser Arabic"/>
                <a:rtl val="true"/>
              </a:rPr>
              <a:t>. </a:t>
            </a:r>
            <a:r>
              <a:rPr lang="ar-EG" b="true" sz="1939">
                <a:solidFill>
                  <a:srgbClr val="000000"/>
                </a:solidFill>
                <a:latin typeface="Montaser Arabic Bold"/>
                <a:ea typeface="Montaser Arabic Bold"/>
                <a:cs typeface="Montaser Arabic Bold"/>
                <a:sym typeface="Montaser Arabic Bold"/>
                <a:rtl val="true"/>
              </a:rPr>
              <a:t>تطوير المنتجات:</a:t>
            </a:r>
          </a:p>
          <a:p>
            <a:pPr algn="r" rtl="true">
              <a:lnSpc>
                <a:spcPts val="2715"/>
              </a:lnSpc>
              <a:spcBef>
                <a:spcPct val="0"/>
              </a:spcBef>
            </a:pPr>
            <a:r>
              <a:rPr lang="ar-EG" sz="1939">
                <a:solidFill>
                  <a:srgbClr val="000000"/>
                </a:solidFill>
                <a:latin typeface="Montaser Arabic"/>
                <a:ea typeface="Montaser Arabic"/>
                <a:cs typeface="Montaser Arabic"/>
                <a:sym typeface="Montaser Arabic"/>
                <a:rtl val="true"/>
              </a:rPr>
              <a:t>إطلاق خدمات جديدة متعلقة بالـ </a:t>
            </a:r>
            <a:r>
              <a:rPr lang="en-US" sz="1939">
                <a:solidFill>
                  <a:srgbClr val="000000"/>
                </a:solidFill>
                <a:latin typeface="Montaser Arabic"/>
                <a:ea typeface="Montaser Arabic"/>
                <a:cs typeface="Montaser Arabic"/>
                <a:sym typeface="Montaser Arabic"/>
              </a:rPr>
              <a:t>ERP</a:t>
            </a:r>
            <a:r>
              <a:rPr lang="ar-EG" sz="1939">
                <a:solidFill>
                  <a:srgbClr val="000000"/>
                </a:solidFill>
                <a:latin typeface="Montaser Arabic"/>
                <a:ea typeface="Montaser Arabic"/>
                <a:cs typeface="Montaser Arabic"/>
                <a:sym typeface="Montaser Arabic"/>
                <a:rtl val="true"/>
              </a:rPr>
              <a:t> بناءً على ردود الفعل من العملاء (مثل خدمات دعم فني أو استشارات تقنية). ( ااساال العميل دايما عن رايه في الخدمه واذا كانت محتاجه تعديل)</a:t>
            </a:r>
          </a:p>
          <a:p>
            <a:pPr algn="r" rtl="true">
              <a:lnSpc>
                <a:spcPts val="2715"/>
              </a:lnSpc>
              <a:spcBef>
                <a:spcPct val="0"/>
              </a:spcBef>
            </a:pPr>
            <a:r>
              <a:rPr lang="ar-EG" sz="1939">
                <a:solidFill>
                  <a:srgbClr val="000000"/>
                </a:solidFill>
                <a:latin typeface="Montaser Arabic"/>
                <a:ea typeface="Montaser Arabic"/>
                <a:cs typeface="Montaser Arabic"/>
                <a:sym typeface="Montaser Arabic"/>
                <a:rtl val="true"/>
              </a:rPr>
              <a:t>(توفير خدمه ان ممكن العميل ياخد البرنامج مع الخصائص المناسبه لشغله وتناسب الاحتياجات الخاصه به) (محاوله توفير البرنامج بواجهة سهله الاستخدام) </a:t>
            </a:r>
          </a:p>
          <a:p>
            <a:pPr algn="r" rtl="true">
              <a:lnSpc>
                <a:spcPts val="2715"/>
              </a:lnSpc>
              <a:spcBef>
                <a:spcPct val="0"/>
              </a:spcBef>
            </a:pPr>
            <a:r>
              <a:rPr lang="ar-EG" sz="1939">
                <a:solidFill>
                  <a:srgbClr val="000000"/>
                </a:solidFill>
                <a:latin typeface="Montaser Arabic"/>
                <a:ea typeface="Montaser Arabic"/>
                <a:cs typeface="Montaser Arabic"/>
                <a:sym typeface="Montaser Arabic"/>
                <a:rtl val="true"/>
              </a:rPr>
              <a:t>الشهر الحادي عشر:</a:t>
            </a:r>
          </a:p>
          <a:p>
            <a:pPr algn="r" rtl="true">
              <a:lnSpc>
                <a:spcPts val="2715"/>
              </a:lnSpc>
              <a:spcBef>
                <a:spcPct val="0"/>
              </a:spcBef>
            </a:pPr>
            <a:r>
              <a:rPr lang="en-US" sz="1939">
                <a:solidFill>
                  <a:srgbClr val="000000"/>
                </a:solidFill>
                <a:latin typeface="Montaser Arabic"/>
                <a:ea typeface="Montaser Arabic"/>
                <a:cs typeface="Montaser Arabic"/>
                <a:sym typeface="Montaser Arabic"/>
              </a:rPr>
              <a:t>1</a:t>
            </a:r>
            <a:r>
              <a:rPr lang="ar-EG" sz="1939">
                <a:solidFill>
                  <a:srgbClr val="000000"/>
                </a:solidFill>
                <a:latin typeface="Montaser Arabic"/>
                <a:ea typeface="Montaser Arabic"/>
                <a:cs typeface="Montaser Arabic"/>
                <a:sym typeface="Montaser Arabic"/>
                <a:rtl val="true"/>
              </a:rPr>
              <a:t>. </a:t>
            </a:r>
            <a:r>
              <a:rPr lang="ar-EG" b="true" sz="1939">
                <a:solidFill>
                  <a:srgbClr val="000000"/>
                </a:solidFill>
                <a:latin typeface="Montaser Arabic Bold"/>
                <a:ea typeface="Montaser Arabic Bold"/>
                <a:cs typeface="Montaser Arabic Bold"/>
                <a:sym typeface="Montaser Arabic Bold"/>
                <a:rtl val="true"/>
              </a:rPr>
              <a:t>تعزيز العلاقات مع العملاء:</a:t>
            </a:r>
          </a:p>
          <a:p>
            <a:pPr algn="r" rtl="true">
              <a:lnSpc>
                <a:spcPts val="2715"/>
              </a:lnSpc>
              <a:spcBef>
                <a:spcPct val="0"/>
              </a:spcBef>
            </a:pPr>
            <a:r>
              <a:rPr lang="ar-EG" sz="1939">
                <a:solidFill>
                  <a:srgbClr val="000000"/>
                </a:solidFill>
                <a:latin typeface="Montaser Arabic"/>
                <a:ea typeface="Montaser Arabic"/>
                <a:cs typeface="Montaser Arabic"/>
                <a:sym typeface="Montaser Arabic"/>
                <a:rtl val="true"/>
              </a:rPr>
              <a:t>تنظيم حفل تكريم للعملاء الحاليين والشركاء، مع تقديم حوافز للاستمرار في التعامل مع </a:t>
            </a:r>
            <a:r>
              <a:rPr lang="en-US" sz="1939">
                <a:solidFill>
                  <a:srgbClr val="000000"/>
                </a:solidFill>
                <a:latin typeface="Montaser Arabic"/>
                <a:ea typeface="Montaser Arabic"/>
                <a:cs typeface="Montaser Arabic"/>
                <a:sym typeface="Montaser Arabic"/>
              </a:rPr>
              <a:t>UIS Egypt</a:t>
            </a:r>
            <a:r>
              <a:rPr lang="ar-EG" sz="1939">
                <a:solidFill>
                  <a:srgbClr val="000000"/>
                </a:solidFill>
                <a:latin typeface="Montaser Arabic"/>
                <a:ea typeface="Montaser Arabic"/>
                <a:cs typeface="Montaser Arabic"/>
                <a:sym typeface="Montaser Arabic"/>
                <a:rtl val="true"/>
              </a:rPr>
              <a:t>.</a:t>
            </a:r>
          </a:p>
          <a:p>
            <a:pPr algn="r" rtl="true">
              <a:lnSpc>
                <a:spcPts val="2715"/>
              </a:lnSpc>
              <a:spcBef>
                <a:spcPct val="0"/>
              </a:spcBef>
            </a:pPr>
            <a:r>
              <a:rPr lang="en-US" b="true" sz="1939">
                <a:solidFill>
                  <a:srgbClr val="000000"/>
                </a:solidFill>
                <a:latin typeface="Montaser Arabic Bold"/>
                <a:ea typeface="Montaser Arabic Bold"/>
                <a:cs typeface="Montaser Arabic Bold"/>
                <a:sym typeface="Montaser Arabic Bold"/>
              </a:rPr>
              <a:t>2</a:t>
            </a:r>
            <a:r>
              <a:rPr lang="ar-EG" b="true" sz="1939">
                <a:solidFill>
                  <a:srgbClr val="000000"/>
                </a:solidFill>
                <a:latin typeface="Montaser Arabic Bold"/>
                <a:ea typeface="Montaser Arabic Bold"/>
                <a:cs typeface="Montaser Arabic Bold"/>
                <a:sym typeface="Montaser Arabic Bold"/>
                <a:rtl val="true"/>
              </a:rPr>
              <a:t>. تعزيز السمعة</a:t>
            </a:r>
            <a:r>
              <a:rPr lang="ar-EG" sz="1939">
                <a:solidFill>
                  <a:srgbClr val="000000"/>
                </a:solidFill>
                <a:latin typeface="Montaser Arabic"/>
                <a:ea typeface="Montaser Arabic"/>
                <a:cs typeface="Montaser Arabic"/>
                <a:sym typeface="Montaser Arabic"/>
                <a:rtl val="true"/>
              </a:rPr>
              <a:t>:</a:t>
            </a:r>
          </a:p>
          <a:p>
            <a:pPr algn="r" rtl="true">
              <a:lnSpc>
                <a:spcPts val="2715"/>
              </a:lnSpc>
              <a:spcBef>
                <a:spcPct val="0"/>
              </a:spcBef>
            </a:pPr>
            <a:r>
              <a:rPr lang="ar-EG" sz="1939">
                <a:solidFill>
                  <a:srgbClr val="000000"/>
                </a:solidFill>
                <a:latin typeface="Montaser Arabic"/>
                <a:ea typeface="Montaser Arabic"/>
                <a:cs typeface="Montaser Arabic"/>
                <a:sym typeface="Montaser Arabic"/>
                <a:rtl val="true"/>
              </a:rPr>
              <a:t>تقديم دراسات حالة ناجحة للعملاء وكيف تمكنوا من تحقيق نتائج إيجابية باستخدام خدمات </a:t>
            </a:r>
            <a:r>
              <a:rPr lang="en-US" sz="1939">
                <a:solidFill>
                  <a:srgbClr val="000000"/>
                </a:solidFill>
                <a:latin typeface="Montaser Arabic"/>
                <a:ea typeface="Montaser Arabic"/>
                <a:cs typeface="Montaser Arabic"/>
                <a:sym typeface="Montaser Arabic"/>
              </a:rPr>
              <a:t>UIS Egypt</a:t>
            </a:r>
            <a:r>
              <a:rPr lang="ar-EG" sz="1939">
                <a:solidFill>
                  <a:srgbClr val="000000"/>
                </a:solidFill>
                <a:latin typeface="Montaser Arabic"/>
                <a:ea typeface="Montaser Arabic"/>
                <a:cs typeface="Montaser Arabic"/>
                <a:sym typeface="Montaser Arabic"/>
                <a:rtl val="true"/>
              </a:rPr>
              <a:t>.</a:t>
            </a:r>
          </a:p>
          <a:p>
            <a:pPr algn="r" rtl="true">
              <a:lnSpc>
                <a:spcPts val="2715"/>
              </a:lnSpc>
              <a:spcBef>
                <a:spcPct val="0"/>
              </a:spcBef>
            </a:pPr>
            <a:r>
              <a:rPr lang="ar-EG" sz="1939">
                <a:solidFill>
                  <a:srgbClr val="000000"/>
                </a:solidFill>
                <a:latin typeface="Montaser Arabic"/>
                <a:ea typeface="Montaser Arabic"/>
                <a:cs typeface="Montaser Arabic"/>
                <a:sym typeface="Montaser Arabic"/>
                <a:rtl val="true"/>
              </a:rPr>
              <a:t>الشهر الثاني عشر:</a:t>
            </a:r>
          </a:p>
          <a:p>
            <a:pPr algn="r" rtl="true">
              <a:lnSpc>
                <a:spcPts val="2715"/>
              </a:lnSpc>
              <a:spcBef>
                <a:spcPct val="0"/>
              </a:spcBef>
            </a:pPr>
            <a:r>
              <a:rPr lang="en-US" b="true" sz="1939">
                <a:solidFill>
                  <a:srgbClr val="000000"/>
                </a:solidFill>
                <a:latin typeface="Montaser Arabic Bold"/>
                <a:ea typeface="Montaser Arabic Bold"/>
                <a:cs typeface="Montaser Arabic Bold"/>
                <a:sym typeface="Montaser Arabic Bold"/>
              </a:rPr>
              <a:t>1</a:t>
            </a:r>
            <a:r>
              <a:rPr lang="ar-EG" b="true" sz="1939">
                <a:solidFill>
                  <a:srgbClr val="000000"/>
                </a:solidFill>
                <a:latin typeface="Montaser Arabic Bold"/>
                <a:ea typeface="Montaser Arabic Bold"/>
                <a:cs typeface="Montaser Arabic Bold"/>
                <a:sym typeface="Montaser Arabic Bold"/>
                <a:rtl val="true"/>
              </a:rPr>
              <a:t>. تقييم الاستراتيجية:</a:t>
            </a:r>
          </a:p>
          <a:p>
            <a:pPr algn="r" rtl="true">
              <a:lnSpc>
                <a:spcPts val="2715"/>
              </a:lnSpc>
              <a:spcBef>
                <a:spcPct val="0"/>
              </a:spcBef>
            </a:pPr>
            <a:r>
              <a:rPr lang="ar-EG" sz="1939">
                <a:solidFill>
                  <a:srgbClr val="000000"/>
                </a:solidFill>
                <a:latin typeface="Montaser Arabic"/>
                <a:ea typeface="Montaser Arabic"/>
                <a:cs typeface="Montaser Arabic"/>
                <a:sym typeface="Montaser Arabic"/>
                <a:rtl val="true"/>
              </a:rPr>
              <a:t>تحليل نتائج الحملات التسويقية على مدار العام وتحديد النقاط التي تحتاج إلى تحسين.</a:t>
            </a:r>
          </a:p>
          <a:p>
            <a:pPr algn="r" rtl="true">
              <a:lnSpc>
                <a:spcPts val="2715"/>
              </a:lnSpc>
              <a:spcBef>
                <a:spcPct val="0"/>
              </a:spcBef>
            </a:pPr>
            <a:r>
              <a:rPr lang="ar-EG" sz="1939">
                <a:solidFill>
                  <a:srgbClr val="000000"/>
                </a:solidFill>
                <a:latin typeface="Montaser Arabic"/>
                <a:ea typeface="Montaser Arabic"/>
                <a:cs typeface="Montaser Arabic"/>
                <a:sym typeface="Montaser Arabic"/>
                <a:rtl val="true"/>
              </a:rPr>
              <a:t>وضع خطة لعام جديد بناءً على البيانات والتحليلات التي تم جمعها.</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0213" y="-57314"/>
            <a:ext cx="2778718" cy="10565717"/>
            <a:chOff x="0" y="0"/>
            <a:chExt cx="731844" cy="2782740"/>
          </a:xfrm>
        </p:grpSpPr>
        <p:sp>
          <p:nvSpPr>
            <p:cNvPr name="Freeform 3" id="3"/>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FFFF"/>
            </a:solidFill>
          </p:spPr>
        </p:sp>
        <p:sp>
          <p:nvSpPr>
            <p:cNvPr name="TextBox 4" id="4"/>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6219012" y="1028700"/>
            <a:ext cx="2775205" cy="2775205"/>
          </a:xfrm>
          <a:custGeom>
            <a:avLst/>
            <a:gdLst/>
            <a:ahLst/>
            <a:cxnLst/>
            <a:rect r="r" b="b" t="t" l="l"/>
            <a:pathLst>
              <a:path h="2775205" w="2775205">
                <a:moveTo>
                  <a:pt x="2775204" y="0"/>
                </a:moveTo>
                <a:lnTo>
                  <a:pt x="0" y="0"/>
                </a:lnTo>
                <a:lnTo>
                  <a:pt x="0" y="2775205"/>
                </a:lnTo>
                <a:lnTo>
                  <a:pt x="2775204" y="2775205"/>
                </a:lnTo>
                <a:lnTo>
                  <a:pt x="27752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144000" y="2378711"/>
            <a:ext cx="8201488" cy="1425193"/>
          </a:xfrm>
          <a:prstGeom prst="rect">
            <a:avLst/>
          </a:prstGeom>
        </p:spPr>
        <p:txBody>
          <a:bodyPr anchor="t" rtlCol="false" tIns="0" lIns="0" bIns="0" rIns="0">
            <a:spAutoFit/>
          </a:bodyPr>
          <a:lstStyle/>
          <a:p>
            <a:pPr algn="r" rtl="true">
              <a:lnSpc>
                <a:spcPts val="11746"/>
              </a:lnSpc>
            </a:pPr>
            <a:r>
              <a:rPr lang="ar-EG" b="true" sz="8390">
                <a:solidFill>
                  <a:srgbClr val="FFFFFF"/>
                </a:solidFill>
                <a:latin typeface="Montaser Arabic Bold"/>
                <a:ea typeface="Montaser Arabic Bold"/>
                <a:cs typeface="Montaser Arabic Bold"/>
                <a:sym typeface="Montaser Arabic Bold"/>
                <a:rtl val="true"/>
              </a:rPr>
              <a:t>انشاء المحتوي</a:t>
            </a:r>
          </a:p>
        </p:txBody>
      </p:sp>
      <p:grpSp>
        <p:nvGrpSpPr>
          <p:cNvPr name="Group 7" id="7"/>
          <p:cNvGrpSpPr/>
          <p:nvPr/>
        </p:nvGrpSpPr>
        <p:grpSpPr>
          <a:xfrm rot="0">
            <a:off x="2688505" y="-57314"/>
            <a:ext cx="2778718" cy="10565717"/>
            <a:chOff x="0" y="0"/>
            <a:chExt cx="731844" cy="2782740"/>
          </a:xfrm>
        </p:grpSpPr>
        <p:sp>
          <p:nvSpPr>
            <p:cNvPr name="Freeform 8" id="8"/>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A500"/>
            </a:solidFill>
          </p:spPr>
        </p:sp>
        <p:sp>
          <p:nvSpPr>
            <p:cNvPr name="TextBox 9" id="9"/>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8994216" y="4484370"/>
            <a:ext cx="7115056" cy="1251585"/>
          </a:xfrm>
          <a:prstGeom prst="rect">
            <a:avLst/>
          </a:prstGeom>
        </p:spPr>
        <p:txBody>
          <a:bodyPr anchor="t" rtlCol="false" tIns="0" lIns="0" bIns="0" rIns="0">
            <a:spAutoFit/>
          </a:bodyPr>
          <a:lstStyle/>
          <a:p>
            <a:pPr algn="r" rtl="true" marL="777240" indent="-388620" lvl="1">
              <a:lnSpc>
                <a:spcPts val="5040"/>
              </a:lnSpc>
              <a:buFont typeface="Arial"/>
              <a:buChar char="•"/>
            </a:pPr>
            <a:r>
              <a:rPr lang="ar-EG" sz="3600">
                <a:solidFill>
                  <a:srgbClr val="FFFFFF"/>
                </a:solidFill>
                <a:latin typeface="Montaser Arabic"/>
                <a:ea typeface="Montaser Arabic"/>
                <a:cs typeface="Montaser Arabic"/>
                <a:sym typeface="Montaser Arabic"/>
                <a:rtl val="true"/>
              </a:rPr>
              <a:t>انشاء </a:t>
            </a:r>
            <a:r>
              <a:rPr lang="en-US" sz="3600">
                <a:solidFill>
                  <a:srgbClr val="FFFFFF"/>
                </a:solidFill>
                <a:latin typeface="Montaser Arabic"/>
                <a:ea typeface="Montaser Arabic"/>
                <a:cs typeface="Montaser Arabic"/>
                <a:sym typeface="Montaser Arabic"/>
              </a:rPr>
              <a:t>CONTENT CALENDAR</a:t>
            </a:r>
            <a:r>
              <a:rPr lang="ar-EG" sz="3600">
                <a:solidFill>
                  <a:srgbClr val="FFFFFF"/>
                </a:solidFill>
                <a:latin typeface="Montaser Arabic"/>
                <a:ea typeface="Montaser Arabic"/>
                <a:cs typeface="Montaser Arabic"/>
                <a:sym typeface="Montaser Arabic"/>
                <a:rtl val="true"/>
              </a:rPr>
              <a:t> </a:t>
            </a:r>
          </a:p>
          <a:p>
            <a:pPr algn="r" rtl="true" marL="777240" indent="-388620" lvl="1">
              <a:lnSpc>
                <a:spcPts val="5040"/>
              </a:lnSpc>
              <a:buFont typeface="Arial"/>
              <a:buChar char="•"/>
            </a:pPr>
            <a:r>
              <a:rPr lang="ar-EG" sz="3600">
                <a:solidFill>
                  <a:srgbClr val="FFFFFF"/>
                </a:solidFill>
                <a:latin typeface="Montaser Arabic"/>
                <a:ea typeface="Montaser Arabic"/>
                <a:cs typeface="Montaser Arabic"/>
                <a:sym typeface="Montaser Arabic"/>
                <a:rtl val="true"/>
              </a:rPr>
              <a:t>انشاء البوستات</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794026" y="5604620"/>
            <a:ext cx="3767912" cy="4018980"/>
            <a:chOff x="0" y="0"/>
            <a:chExt cx="812800" cy="866959"/>
          </a:xfrm>
        </p:grpSpPr>
        <p:sp>
          <p:nvSpPr>
            <p:cNvPr name="Freeform 12" id="12"/>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FFFFFF"/>
            </a:solidFill>
          </p:spPr>
        </p:sp>
        <p:sp>
          <p:nvSpPr>
            <p:cNvPr name="TextBox 13" id="13"/>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2071001" y="4726575"/>
            <a:ext cx="4398398" cy="4627879"/>
            <a:chOff x="0" y="0"/>
            <a:chExt cx="5842000" cy="6146800"/>
          </a:xfrm>
        </p:grpSpPr>
        <p:sp>
          <p:nvSpPr>
            <p:cNvPr name="Freeform 15" id="15"/>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7"/>
              <a:stretch>
                <a:fillRect l="-34284" t="0" r="-34284" b="0"/>
              </a:stretch>
            </a:blipFill>
          </p:spPr>
        </p:sp>
        <p:sp>
          <p:nvSpPr>
            <p:cNvPr name="Freeform 16" id="16"/>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8"/>
              <a:stretch>
                <a:fillRect l="0" t="-286" r="0" b="-286"/>
              </a:stretch>
            </a:blipFill>
          </p:spPr>
        </p:sp>
      </p:grpSp>
      <p:sp>
        <p:nvSpPr>
          <p:cNvPr name="TextBox 17" id="17"/>
          <p:cNvSpPr txBox="true"/>
          <p:nvPr/>
        </p:nvSpPr>
        <p:spPr>
          <a:xfrm rot="0">
            <a:off x="9049276" y="3220945"/>
            <a:ext cx="5103079" cy="501121"/>
          </a:xfrm>
          <a:prstGeom prst="rect">
            <a:avLst/>
          </a:prstGeom>
        </p:spPr>
        <p:txBody>
          <a:bodyPr anchor="t" rtlCol="false" tIns="0" lIns="0" bIns="0" rIns="0">
            <a:spAutoFit/>
          </a:bodyPr>
          <a:lstStyle/>
          <a:p>
            <a:pPr algn="l">
              <a:lnSpc>
                <a:spcPts val="4196"/>
              </a:lnSpc>
            </a:pPr>
            <a:r>
              <a:rPr lang="en-US" sz="2997">
                <a:solidFill>
                  <a:srgbClr val="FFFFFF"/>
                </a:solidFill>
                <a:latin typeface="Montaser Arabic"/>
                <a:ea typeface="Montaser Arabic"/>
                <a:cs typeface="Montaser Arabic"/>
                <a:sym typeface="Montaser Arabic"/>
              </a:rPr>
              <a:t>Digital Marketing Agency</a:t>
            </a:r>
          </a:p>
        </p:txBody>
      </p:sp>
      <p:sp>
        <p:nvSpPr>
          <p:cNvPr name="TextBox 18" id="18"/>
          <p:cNvSpPr txBox="true"/>
          <p:nvPr/>
        </p:nvSpPr>
        <p:spPr>
          <a:xfrm rot="0">
            <a:off x="7319332" y="2222641"/>
            <a:ext cx="9704503" cy="1153177"/>
          </a:xfrm>
          <a:prstGeom prst="rect">
            <a:avLst/>
          </a:prstGeom>
        </p:spPr>
        <p:txBody>
          <a:bodyPr anchor="t" rtlCol="false" tIns="0" lIns="0" bIns="0" rIns="0">
            <a:spAutoFit/>
          </a:bodyPr>
          <a:lstStyle/>
          <a:p>
            <a:pPr algn="r" rtl="true">
              <a:lnSpc>
                <a:spcPts val="9414"/>
              </a:lnSpc>
            </a:pPr>
            <a:r>
              <a:rPr lang="ar-EG" sz="6724">
                <a:solidFill>
                  <a:srgbClr val="FFFFFF"/>
                </a:solidFill>
                <a:latin typeface="Montaser Arabic"/>
                <a:ea typeface="Montaser Arabic"/>
                <a:cs typeface="Montaser Arabic"/>
                <a:sym typeface="Montaser Arabic"/>
                <a:rtl val="true"/>
              </a:rPr>
              <a:t>كتابه المحتوي</a:t>
            </a:r>
          </a:p>
        </p:txBody>
      </p:sp>
      <p:sp>
        <p:nvSpPr>
          <p:cNvPr name="TextBox 19" id="19"/>
          <p:cNvSpPr txBox="true"/>
          <p:nvPr/>
        </p:nvSpPr>
        <p:spPr>
          <a:xfrm rot="0">
            <a:off x="9333792" y="5868085"/>
            <a:ext cx="5231606" cy="887095"/>
          </a:xfrm>
          <a:prstGeom prst="rect">
            <a:avLst/>
          </a:prstGeom>
        </p:spPr>
        <p:txBody>
          <a:bodyPr anchor="t" rtlCol="false" tIns="0" lIns="0" bIns="0" rIns="0">
            <a:spAutoFit/>
          </a:bodyPr>
          <a:lstStyle/>
          <a:p>
            <a:pPr algn="ctr" rtl="true">
              <a:lnSpc>
                <a:spcPts val="7279"/>
              </a:lnSpc>
            </a:pPr>
            <a:r>
              <a:rPr lang="ar-EG" b="true" sz="5199">
                <a:solidFill>
                  <a:srgbClr val="000000"/>
                </a:solidFill>
                <a:latin typeface="XM Vahid Bold"/>
                <a:ea typeface="XM Vahid Bold"/>
                <a:cs typeface="XM Vahid Bold"/>
                <a:sym typeface="XM Vahid Bold"/>
                <a:rtl val="true"/>
              </a:rPr>
              <a:t>  </a:t>
            </a:r>
            <a:r>
              <a:rPr lang="en-US" b="true" sz="5199">
                <a:solidFill>
                  <a:srgbClr val="000000"/>
                </a:solidFill>
                <a:latin typeface="XM Vahid Bold"/>
                <a:ea typeface="XM Vahid Bold"/>
                <a:cs typeface="XM Vahid Bold"/>
                <a:sym typeface="XM Vahid Bold"/>
              </a:rPr>
              <a:t>content calendar</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794026" y="5604620"/>
            <a:ext cx="3767912" cy="4018980"/>
            <a:chOff x="0" y="0"/>
            <a:chExt cx="812800" cy="866959"/>
          </a:xfrm>
        </p:grpSpPr>
        <p:sp>
          <p:nvSpPr>
            <p:cNvPr name="Freeform 11" id="11"/>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2" id="12"/>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451840" y="2598242"/>
            <a:ext cx="3041739" cy="1153177"/>
          </a:xfrm>
          <a:prstGeom prst="rect">
            <a:avLst/>
          </a:prstGeom>
        </p:spPr>
        <p:txBody>
          <a:bodyPr anchor="t" rtlCol="false" tIns="0" lIns="0" bIns="0" rIns="0">
            <a:spAutoFit/>
          </a:bodyPr>
          <a:lstStyle/>
          <a:p>
            <a:pPr algn="r" rtl="true">
              <a:lnSpc>
                <a:spcPts val="9414"/>
              </a:lnSpc>
            </a:pPr>
            <a:r>
              <a:rPr lang="ar-EG" b="true" sz="6724">
                <a:solidFill>
                  <a:srgbClr val="000000"/>
                </a:solidFill>
                <a:latin typeface="Montaser Arabic Bold"/>
                <a:ea typeface="Montaser Arabic Bold"/>
                <a:cs typeface="Montaser Arabic Bold"/>
                <a:sym typeface="Montaser Arabic Bold"/>
                <a:rtl val="true"/>
              </a:rPr>
              <a:t>حملة </a:t>
            </a:r>
            <a:r>
              <a:rPr lang="en-US" b="true" sz="6724">
                <a:solidFill>
                  <a:srgbClr val="000000"/>
                </a:solidFill>
                <a:latin typeface="Montaser Arabic Bold"/>
                <a:ea typeface="Montaser Arabic Bold"/>
                <a:cs typeface="Montaser Arabic Bold"/>
                <a:sym typeface="Montaser Arabic Bold"/>
              </a:rPr>
              <a:t>1</a:t>
            </a:r>
          </a:p>
        </p:txBody>
      </p:sp>
      <p:sp>
        <p:nvSpPr>
          <p:cNvPr name="TextBox 14" id="14"/>
          <p:cNvSpPr txBox="true"/>
          <p:nvPr/>
        </p:nvSpPr>
        <p:spPr>
          <a:xfrm rot="0">
            <a:off x="9139238" y="4819967"/>
            <a:ext cx="9525" cy="580390"/>
          </a:xfrm>
          <a:prstGeom prst="rect">
            <a:avLst/>
          </a:prstGeom>
        </p:spPr>
        <p:txBody>
          <a:bodyPr anchor="t" rtlCol="false" tIns="0" lIns="0" bIns="0" rIns="0">
            <a:spAutoFit/>
          </a:bodyPr>
          <a:lstStyle/>
          <a:p>
            <a:pPr algn="ctr" rtl="true">
              <a:lnSpc>
                <a:spcPts val="4759"/>
              </a:lnSpc>
            </a:pPr>
          </a:p>
        </p:txBody>
      </p:sp>
      <p:sp>
        <p:nvSpPr>
          <p:cNvPr name="TextBox 15" id="15"/>
          <p:cNvSpPr txBox="true"/>
          <p:nvPr/>
        </p:nvSpPr>
        <p:spPr>
          <a:xfrm rot="0">
            <a:off x="6967311" y="6294847"/>
            <a:ext cx="10672402" cy="967105"/>
          </a:xfrm>
          <a:prstGeom prst="rect">
            <a:avLst/>
          </a:prstGeom>
        </p:spPr>
        <p:txBody>
          <a:bodyPr anchor="t" rtlCol="false" tIns="0" lIns="0" bIns="0" rIns="0">
            <a:spAutoFit/>
          </a:bodyPr>
          <a:lstStyle/>
          <a:p>
            <a:pPr algn="r" rtl="true">
              <a:lnSpc>
                <a:spcPts val="3920"/>
              </a:lnSpc>
              <a:spcBef>
                <a:spcPct val="0"/>
              </a:spcBef>
            </a:pPr>
            <a:r>
              <a:rPr lang="ar-EG" sz="2800">
                <a:solidFill>
                  <a:srgbClr val="000000"/>
                </a:solidFill>
                <a:latin typeface="Montaser Arabic"/>
                <a:ea typeface="Montaser Arabic"/>
                <a:cs typeface="Montaser Arabic"/>
                <a:sym typeface="Montaser Arabic"/>
                <a:rtl val="true"/>
              </a:rPr>
              <a:t>توعية عن تحديات المطاعم والكافيهات والتركيز على حلها من خلال  </a:t>
            </a:r>
            <a:r>
              <a:rPr lang="en-US" sz="2800">
                <a:solidFill>
                  <a:srgbClr val="000000"/>
                </a:solidFill>
                <a:latin typeface="Montaser Arabic"/>
                <a:ea typeface="Montaser Arabic"/>
                <a:cs typeface="Montaser Arabic"/>
                <a:sym typeface="Montaser Arabic"/>
              </a:rPr>
              <a:t>u-control</a:t>
            </a:r>
            <a:r>
              <a:rPr lang="ar-EG" sz="2800">
                <a:solidFill>
                  <a:srgbClr val="000000"/>
                </a:solidFill>
                <a:latin typeface="Montaser Arabic"/>
                <a:ea typeface="Montaser Arabic"/>
                <a:cs typeface="Montaser Arabic"/>
                <a:sym typeface="Montaser Arabic"/>
                <a:rtl val="true"/>
              </a:rPr>
              <a:t> مع حث أصحاب المطاعم والكافيها على تجربة البرنامج</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94026" y="5604620"/>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987536" y="1282204"/>
            <a:ext cx="6172293" cy="8397678"/>
          </a:xfrm>
          <a:custGeom>
            <a:avLst/>
            <a:gdLst/>
            <a:ahLst/>
            <a:cxnLst/>
            <a:rect r="r" b="b" t="t" l="l"/>
            <a:pathLst>
              <a:path h="8397678" w="6172293">
                <a:moveTo>
                  <a:pt x="0" y="0"/>
                </a:moveTo>
                <a:lnTo>
                  <a:pt x="6172293" y="0"/>
                </a:lnTo>
                <a:lnTo>
                  <a:pt x="6172293" y="8397678"/>
                </a:lnTo>
                <a:lnTo>
                  <a:pt x="0" y="8397678"/>
                </a:lnTo>
                <a:lnTo>
                  <a:pt x="0" y="0"/>
                </a:lnTo>
                <a:close/>
              </a:path>
            </a:pathLst>
          </a:custGeom>
          <a:blipFill>
            <a:blip r:embed="rId4"/>
            <a:stretch>
              <a:fillRect l="0" t="0" r="0" b="0"/>
            </a:stretch>
          </a:blipFill>
        </p:spPr>
      </p:sp>
      <p:sp>
        <p:nvSpPr>
          <p:cNvPr name="Freeform 10" id="10"/>
          <p:cNvSpPr/>
          <p:nvPr/>
        </p:nvSpPr>
        <p:spPr>
          <a:xfrm flipH="false" flipV="false" rot="0">
            <a:off x="11456071" y="1424623"/>
            <a:ext cx="6100059" cy="8066194"/>
          </a:xfrm>
          <a:custGeom>
            <a:avLst/>
            <a:gdLst/>
            <a:ahLst/>
            <a:cxnLst/>
            <a:rect r="r" b="b" t="t" l="l"/>
            <a:pathLst>
              <a:path h="8066194" w="6100059">
                <a:moveTo>
                  <a:pt x="0" y="0"/>
                </a:moveTo>
                <a:lnTo>
                  <a:pt x="6100059" y="0"/>
                </a:lnTo>
                <a:lnTo>
                  <a:pt x="6100059" y="8066193"/>
                </a:lnTo>
                <a:lnTo>
                  <a:pt x="0" y="8066193"/>
                </a:lnTo>
                <a:lnTo>
                  <a:pt x="0" y="0"/>
                </a:lnTo>
                <a:close/>
              </a:path>
            </a:pathLst>
          </a:custGeom>
          <a:blipFill>
            <a:blip r:embed="rId5"/>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94026" y="5604620"/>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057404" y="1775868"/>
            <a:ext cx="5614117" cy="8151168"/>
          </a:xfrm>
          <a:custGeom>
            <a:avLst/>
            <a:gdLst/>
            <a:ahLst/>
            <a:cxnLst/>
            <a:rect r="r" b="b" t="t" l="l"/>
            <a:pathLst>
              <a:path h="8151168" w="5614117">
                <a:moveTo>
                  <a:pt x="0" y="0"/>
                </a:moveTo>
                <a:lnTo>
                  <a:pt x="5614117" y="0"/>
                </a:lnTo>
                <a:lnTo>
                  <a:pt x="5614117" y="8151168"/>
                </a:lnTo>
                <a:lnTo>
                  <a:pt x="0" y="8151168"/>
                </a:lnTo>
                <a:lnTo>
                  <a:pt x="0" y="0"/>
                </a:lnTo>
                <a:close/>
              </a:path>
            </a:pathLst>
          </a:custGeom>
          <a:blipFill>
            <a:blip r:embed="rId4"/>
            <a:stretch>
              <a:fillRect l="0" t="0" r="0" b="0"/>
            </a:stretch>
          </a:blipFill>
        </p:spPr>
      </p:sp>
      <p:sp>
        <p:nvSpPr>
          <p:cNvPr name="Freeform 10" id="10"/>
          <p:cNvSpPr/>
          <p:nvPr/>
        </p:nvSpPr>
        <p:spPr>
          <a:xfrm flipH="false" flipV="false" rot="0">
            <a:off x="11100724" y="2086742"/>
            <a:ext cx="6158576" cy="7171558"/>
          </a:xfrm>
          <a:custGeom>
            <a:avLst/>
            <a:gdLst/>
            <a:ahLst/>
            <a:cxnLst/>
            <a:rect r="r" b="b" t="t" l="l"/>
            <a:pathLst>
              <a:path h="7171558" w="6158576">
                <a:moveTo>
                  <a:pt x="0" y="0"/>
                </a:moveTo>
                <a:lnTo>
                  <a:pt x="6158576" y="0"/>
                </a:lnTo>
                <a:lnTo>
                  <a:pt x="6158576" y="7171558"/>
                </a:lnTo>
                <a:lnTo>
                  <a:pt x="0" y="7171558"/>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4197281"/>
          </a:xfrm>
          <a:custGeom>
            <a:avLst/>
            <a:gdLst/>
            <a:ahLst/>
            <a:cxnLst/>
            <a:rect r="r" b="b" t="t" l="l"/>
            <a:pathLst>
              <a:path h="4197281" w="13337156">
                <a:moveTo>
                  <a:pt x="0" y="0"/>
                </a:moveTo>
                <a:lnTo>
                  <a:pt x="13337156" y="0"/>
                </a:lnTo>
                <a:lnTo>
                  <a:pt x="13337156" y="4197281"/>
                </a:lnTo>
                <a:lnTo>
                  <a:pt x="0" y="4197281"/>
                </a:lnTo>
                <a:lnTo>
                  <a:pt x="0" y="0"/>
                </a:lnTo>
                <a:close/>
              </a:path>
            </a:pathLst>
          </a:custGeom>
          <a:blipFill>
            <a:blip r:embed="rId2">
              <a:alphaModFix amt="44999"/>
            </a:blip>
            <a:stretch>
              <a:fillRect l="0" t="-9612" r="0" b="-102490"/>
            </a:stretch>
          </a:blipFill>
        </p:spPr>
      </p:sp>
      <p:sp>
        <p:nvSpPr>
          <p:cNvPr name="Freeform 9" id="9"/>
          <p:cNvSpPr/>
          <p:nvPr/>
        </p:nvSpPr>
        <p:spPr>
          <a:xfrm flipH="true" flipV="false" rot="0">
            <a:off x="6283449" y="908483"/>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678573" y="1362410"/>
            <a:ext cx="6422153" cy="1500506"/>
          </a:xfrm>
          <a:prstGeom prst="rect">
            <a:avLst/>
          </a:prstGeom>
        </p:spPr>
        <p:txBody>
          <a:bodyPr anchor="t" rtlCol="false" tIns="0" lIns="0" bIns="0" rIns="0">
            <a:spAutoFit/>
          </a:bodyPr>
          <a:lstStyle/>
          <a:p>
            <a:pPr algn="r" rtl="true">
              <a:lnSpc>
                <a:spcPts val="6019"/>
              </a:lnSpc>
            </a:pPr>
            <a:r>
              <a:rPr lang="ar-EG" b="true" sz="4299">
                <a:solidFill>
                  <a:srgbClr val="000000"/>
                </a:solidFill>
                <a:latin typeface="Montaser Arabic Bold"/>
                <a:ea typeface="Montaser Arabic Bold"/>
                <a:cs typeface="Montaser Arabic Bold"/>
                <a:sym typeface="Montaser Arabic Bold"/>
                <a:rtl val="true"/>
              </a:rPr>
              <a:t>دراسه وتحليل السوق المصري</a:t>
            </a:r>
          </a:p>
        </p:txBody>
      </p:sp>
      <p:sp>
        <p:nvSpPr>
          <p:cNvPr name="TextBox 12" id="12"/>
          <p:cNvSpPr txBox="true"/>
          <p:nvPr/>
        </p:nvSpPr>
        <p:spPr>
          <a:xfrm rot="0">
            <a:off x="6651966" y="4934173"/>
            <a:ext cx="11172372" cy="4434205"/>
          </a:xfrm>
          <a:prstGeom prst="rect">
            <a:avLst/>
          </a:prstGeom>
        </p:spPr>
        <p:txBody>
          <a:bodyPr anchor="t" rtlCol="false" tIns="0" lIns="0" bIns="0" rIns="0">
            <a:spAutoFit/>
          </a:bodyPr>
          <a:lstStyle/>
          <a:p>
            <a:pPr algn="r" rtl="true">
              <a:lnSpc>
                <a:spcPts val="3919"/>
              </a:lnSpc>
            </a:pPr>
            <a:r>
              <a:rPr lang="ar-EG" sz="2799">
                <a:solidFill>
                  <a:srgbClr val="000000"/>
                </a:solidFill>
                <a:latin typeface="Montaser Arabic"/>
                <a:ea typeface="Montaser Arabic"/>
                <a:cs typeface="Montaser Arabic"/>
                <a:sym typeface="Montaser Arabic"/>
                <a:rtl val="true"/>
              </a:rPr>
              <a:t>سوق نظم تخطيط موارد المؤسسة في مصر يشهد نموًا متسارعًا، مدفوعًا بزيادة الوعي بأهمية هذه الأنظمة في تحسين الكفاءة والإنتاجية وتقليل التكاليف. ومع ذلك، تواجه الشركات المصرية تحديات متزايدة في ظل المنافسة الشديدة والتغيرات السريعة في السوق. تسعى هذه الشركات جاهدة لتحسين كفاءتها وفعاليتها، وتقليل التكاليف، وزيادة الإنتاجية. في هذا السياق، يعتبر نظام تخطيط موارد المؤسسة حلاً شاملاً يمكن أن يساهم بشكل كبير في تحقيق هذه الأهداف</a:t>
            </a:r>
          </a:p>
          <a:p>
            <a:pPr algn="r" rtl="true">
              <a:lnSpc>
                <a:spcPts val="3919"/>
              </a:lnSpc>
            </a:pPr>
          </a:p>
        </p:txBody>
      </p:sp>
      <p:grpSp>
        <p:nvGrpSpPr>
          <p:cNvPr name="Group 13" id="13"/>
          <p:cNvGrpSpPr/>
          <p:nvPr/>
        </p:nvGrpSpPr>
        <p:grpSpPr>
          <a:xfrm rot="0">
            <a:off x="1356279" y="5809972"/>
            <a:ext cx="3767912" cy="4018980"/>
            <a:chOff x="0" y="0"/>
            <a:chExt cx="812800" cy="866959"/>
          </a:xfrm>
        </p:grpSpPr>
        <p:sp>
          <p:nvSpPr>
            <p:cNvPr name="Freeform 14" id="14"/>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5" id="15"/>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6" id="16"/>
          <p:cNvGrpSpPr>
            <a:grpSpLocks noChangeAspect="true"/>
          </p:cNvGrpSpPr>
          <p:nvPr/>
        </p:nvGrpSpPr>
        <p:grpSpPr>
          <a:xfrm rot="0">
            <a:off x="1633253" y="4931927"/>
            <a:ext cx="4398398" cy="4627879"/>
            <a:chOff x="0" y="0"/>
            <a:chExt cx="5842000" cy="6146800"/>
          </a:xfrm>
        </p:grpSpPr>
        <p:sp>
          <p:nvSpPr>
            <p:cNvPr name="Freeform 17" id="17"/>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7"/>
              <a:stretch>
                <a:fillRect l="-29273" t="0" r="-29273" b="0"/>
              </a:stretch>
            </a:blipFill>
          </p:spPr>
        </p:sp>
        <p:sp>
          <p:nvSpPr>
            <p:cNvPr name="Freeform 18" id="18"/>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8"/>
              <a:stretch>
                <a:fillRect l="0" t="-286" r="0" b="-286"/>
              </a:stretch>
            </a:blipFill>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794026" y="5604620"/>
            <a:ext cx="3767912" cy="4018980"/>
            <a:chOff x="0" y="0"/>
            <a:chExt cx="812800" cy="866959"/>
          </a:xfrm>
        </p:grpSpPr>
        <p:sp>
          <p:nvSpPr>
            <p:cNvPr name="Freeform 11" id="11"/>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2" id="12"/>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451840" y="2598242"/>
            <a:ext cx="3041739" cy="1153177"/>
          </a:xfrm>
          <a:prstGeom prst="rect">
            <a:avLst/>
          </a:prstGeom>
        </p:spPr>
        <p:txBody>
          <a:bodyPr anchor="t" rtlCol="false" tIns="0" lIns="0" bIns="0" rIns="0">
            <a:spAutoFit/>
          </a:bodyPr>
          <a:lstStyle/>
          <a:p>
            <a:pPr algn="r" rtl="true">
              <a:lnSpc>
                <a:spcPts val="9414"/>
              </a:lnSpc>
            </a:pPr>
            <a:r>
              <a:rPr lang="ar-EG" b="true" sz="6724">
                <a:solidFill>
                  <a:srgbClr val="000000"/>
                </a:solidFill>
                <a:latin typeface="Montaser Arabic Bold"/>
                <a:ea typeface="Montaser Arabic Bold"/>
                <a:cs typeface="Montaser Arabic Bold"/>
                <a:sym typeface="Montaser Arabic Bold"/>
                <a:rtl val="true"/>
              </a:rPr>
              <a:t>حملة </a:t>
            </a:r>
            <a:r>
              <a:rPr lang="en-US" b="true" sz="6724">
                <a:solidFill>
                  <a:srgbClr val="000000"/>
                </a:solidFill>
                <a:latin typeface="Montaser Arabic Bold"/>
                <a:ea typeface="Montaser Arabic Bold"/>
                <a:cs typeface="Montaser Arabic Bold"/>
                <a:sym typeface="Montaser Arabic Bold"/>
              </a:rPr>
              <a:t>2</a:t>
            </a:r>
          </a:p>
        </p:txBody>
      </p:sp>
      <p:sp>
        <p:nvSpPr>
          <p:cNvPr name="TextBox 14" id="14"/>
          <p:cNvSpPr txBox="true"/>
          <p:nvPr/>
        </p:nvSpPr>
        <p:spPr>
          <a:xfrm rot="0">
            <a:off x="9139238" y="4819967"/>
            <a:ext cx="9525" cy="580390"/>
          </a:xfrm>
          <a:prstGeom prst="rect">
            <a:avLst/>
          </a:prstGeom>
        </p:spPr>
        <p:txBody>
          <a:bodyPr anchor="t" rtlCol="false" tIns="0" lIns="0" bIns="0" rIns="0">
            <a:spAutoFit/>
          </a:bodyPr>
          <a:lstStyle/>
          <a:p>
            <a:pPr algn="ctr" rtl="true">
              <a:lnSpc>
                <a:spcPts val="4759"/>
              </a:lnSpc>
            </a:pPr>
          </a:p>
        </p:txBody>
      </p:sp>
      <p:sp>
        <p:nvSpPr>
          <p:cNvPr name="TextBox 15" id="15"/>
          <p:cNvSpPr txBox="true"/>
          <p:nvPr/>
        </p:nvSpPr>
        <p:spPr>
          <a:xfrm rot="0">
            <a:off x="6967311" y="6294847"/>
            <a:ext cx="10672402" cy="1957705"/>
          </a:xfrm>
          <a:prstGeom prst="rect">
            <a:avLst/>
          </a:prstGeom>
        </p:spPr>
        <p:txBody>
          <a:bodyPr anchor="t" rtlCol="false" tIns="0" lIns="0" bIns="0" rIns="0">
            <a:spAutoFit/>
          </a:bodyPr>
          <a:lstStyle/>
          <a:p>
            <a:pPr algn="r" rtl="true">
              <a:lnSpc>
                <a:spcPts val="3920"/>
              </a:lnSpc>
              <a:spcBef>
                <a:spcPct val="0"/>
              </a:spcBef>
            </a:pPr>
            <a:r>
              <a:rPr lang="ar-EG" sz="2800">
                <a:solidFill>
                  <a:srgbClr val="000000"/>
                </a:solidFill>
                <a:latin typeface="Montaser Arabic"/>
                <a:ea typeface="Montaser Arabic"/>
                <a:cs typeface="Montaser Arabic"/>
                <a:sym typeface="Montaser Arabic"/>
                <a:rtl val="true"/>
              </a:rPr>
              <a:t>حملة عن زيادة التوعية بنظام </a:t>
            </a:r>
            <a:r>
              <a:rPr lang="en-US" sz="2800">
                <a:solidFill>
                  <a:srgbClr val="000000"/>
                </a:solidFill>
                <a:latin typeface="Montaser Arabic"/>
                <a:ea typeface="Montaser Arabic"/>
                <a:cs typeface="Montaser Arabic"/>
                <a:sym typeface="Montaser Arabic"/>
              </a:rPr>
              <a:t>erp</a:t>
            </a:r>
            <a:r>
              <a:rPr lang="ar-EG" sz="2800">
                <a:solidFill>
                  <a:srgbClr val="000000"/>
                </a:solidFill>
                <a:latin typeface="Montaser Arabic"/>
                <a:ea typeface="Montaser Arabic"/>
                <a:cs typeface="Montaser Arabic"/>
                <a:sym typeface="Montaser Arabic"/>
                <a:rtl val="true"/>
              </a:rPr>
              <a:t> لأكبر عدد من اصحاب الشركات والمؤسسات وتعريف مفصل بفوائد نظام </a:t>
            </a:r>
            <a:r>
              <a:rPr lang="en-US" sz="2800">
                <a:solidFill>
                  <a:srgbClr val="000000"/>
                </a:solidFill>
                <a:latin typeface="Montaser Arabic"/>
                <a:ea typeface="Montaser Arabic"/>
                <a:cs typeface="Montaser Arabic"/>
                <a:sym typeface="Montaser Arabic"/>
              </a:rPr>
              <a:t>erp</a:t>
            </a:r>
            <a:r>
              <a:rPr lang="ar-EG" sz="2800">
                <a:solidFill>
                  <a:srgbClr val="000000"/>
                </a:solidFill>
                <a:latin typeface="Montaser Arabic"/>
                <a:ea typeface="Montaser Arabic"/>
                <a:cs typeface="Montaser Arabic"/>
                <a:sym typeface="Montaser Arabic"/>
                <a:rtl val="true"/>
              </a:rPr>
              <a:t> واقناعهم باستخدام نظام </a:t>
            </a:r>
            <a:r>
              <a:rPr lang="en-US" sz="2800">
                <a:solidFill>
                  <a:srgbClr val="000000"/>
                </a:solidFill>
                <a:latin typeface="Montaser Arabic"/>
                <a:ea typeface="Montaser Arabic"/>
                <a:cs typeface="Montaser Arabic"/>
                <a:sym typeface="Montaser Arabic"/>
              </a:rPr>
              <a:t>erp</a:t>
            </a:r>
            <a:r>
              <a:rPr lang="ar-EG" sz="2800">
                <a:solidFill>
                  <a:srgbClr val="000000"/>
                </a:solidFill>
                <a:latin typeface="Montaser Arabic"/>
                <a:ea typeface="Montaser Arabic"/>
                <a:cs typeface="Montaser Arabic"/>
                <a:sym typeface="Montaser Arabic"/>
                <a:rtl val="true"/>
              </a:rPr>
              <a:t> مع زيادة التفاعل مع المحتوى المقدم على كل وسائل السوشيال ميديا</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497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5604620"/>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677983" y="728762"/>
            <a:ext cx="5800086" cy="8529538"/>
          </a:xfrm>
          <a:custGeom>
            <a:avLst/>
            <a:gdLst/>
            <a:ahLst/>
            <a:cxnLst/>
            <a:rect r="r" b="b" t="t" l="l"/>
            <a:pathLst>
              <a:path h="8529538" w="5800086">
                <a:moveTo>
                  <a:pt x="0" y="0"/>
                </a:moveTo>
                <a:lnTo>
                  <a:pt x="5800086" y="0"/>
                </a:lnTo>
                <a:lnTo>
                  <a:pt x="5800086" y="8529538"/>
                </a:lnTo>
                <a:lnTo>
                  <a:pt x="0" y="8529538"/>
                </a:lnTo>
                <a:lnTo>
                  <a:pt x="0" y="0"/>
                </a:lnTo>
                <a:close/>
              </a:path>
            </a:pathLst>
          </a:custGeom>
          <a:blipFill>
            <a:blip r:embed="rId4"/>
            <a:stretch>
              <a:fillRect l="0" t="0" r="0" b="0"/>
            </a:stretch>
          </a:blipFill>
        </p:spPr>
      </p:sp>
      <p:sp>
        <p:nvSpPr>
          <p:cNvPr name="Freeform 10" id="10"/>
          <p:cNvSpPr/>
          <p:nvPr/>
        </p:nvSpPr>
        <p:spPr>
          <a:xfrm flipH="false" flipV="false" rot="0">
            <a:off x="10348730" y="1965021"/>
            <a:ext cx="6503551" cy="6882064"/>
          </a:xfrm>
          <a:custGeom>
            <a:avLst/>
            <a:gdLst/>
            <a:ahLst/>
            <a:cxnLst/>
            <a:rect r="r" b="b" t="t" l="l"/>
            <a:pathLst>
              <a:path h="6882064" w="6503551">
                <a:moveTo>
                  <a:pt x="0" y="0"/>
                </a:moveTo>
                <a:lnTo>
                  <a:pt x="6503551" y="0"/>
                </a:lnTo>
                <a:lnTo>
                  <a:pt x="6503551" y="6882064"/>
                </a:lnTo>
                <a:lnTo>
                  <a:pt x="0" y="6882064"/>
                </a:lnTo>
                <a:lnTo>
                  <a:pt x="0" y="0"/>
                </a:lnTo>
                <a:close/>
              </a:path>
            </a:pathLst>
          </a:custGeom>
          <a:blipFill>
            <a:blip r:embed="rId5"/>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94026" y="5604620"/>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561939" y="858350"/>
            <a:ext cx="4700366" cy="8765251"/>
          </a:xfrm>
          <a:custGeom>
            <a:avLst/>
            <a:gdLst/>
            <a:ahLst/>
            <a:cxnLst/>
            <a:rect r="r" b="b" t="t" l="l"/>
            <a:pathLst>
              <a:path h="8765251" w="4700366">
                <a:moveTo>
                  <a:pt x="0" y="0"/>
                </a:moveTo>
                <a:lnTo>
                  <a:pt x="4700366" y="0"/>
                </a:lnTo>
                <a:lnTo>
                  <a:pt x="4700366" y="8765250"/>
                </a:lnTo>
                <a:lnTo>
                  <a:pt x="0" y="8765250"/>
                </a:lnTo>
                <a:lnTo>
                  <a:pt x="0" y="0"/>
                </a:lnTo>
                <a:close/>
              </a:path>
            </a:pathLst>
          </a:custGeom>
          <a:blipFill>
            <a:blip r:embed="rId4"/>
            <a:stretch>
              <a:fillRect l="0" t="0" r="0" b="0"/>
            </a:stretch>
          </a:blipFill>
        </p:spPr>
      </p:sp>
      <p:sp>
        <p:nvSpPr>
          <p:cNvPr name="Freeform 10" id="10"/>
          <p:cNvSpPr/>
          <p:nvPr/>
        </p:nvSpPr>
        <p:spPr>
          <a:xfrm flipH="false" flipV="false" rot="0">
            <a:off x="11346144" y="2742785"/>
            <a:ext cx="6568708" cy="6297748"/>
          </a:xfrm>
          <a:custGeom>
            <a:avLst/>
            <a:gdLst/>
            <a:ahLst/>
            <a:cxnLst/>
            <a:rect r="r" b="b" t="t" l="l"/>
            <a:pathLst>
              <a:path h="6297748" w="6568708">
                <a:moveTo>
                  <a:pt x="0" y="0"/>
                </a:moveTo>
                <a:lnTo>
                  <a:pt x="6568707" y="0"/>
                </a:lnTo>
                <a:lnTo>
                  <a:pt x="6568707" y="6297748"/>
                </a:lnTo>
                <a:lnTo>
                  <a:pt x="0" y="6297748"/>
                </a:lnTo>
                <a:lnTo>
                  <a:pt x="0" y="0"/>
                </a:lnTo>
                <a:close/>
              </a:path>
            </a:pathLst>
          </a:custGeom>
          <a:blipFill>
            <a:blip r:embed="rId5"/>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497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5368080"/>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669901" y="2154452"/>
            <a:ext cx="7231557" cy="7103848"/>
          </a:xfrm>
          <a:custGeom>
            <a:avLst/>
            <a:gdLst/>
            <a:ahLst/>
            <a:cxnLst/>
            <a:rect r="r" b="b" t="t" l="l"/>
            <a:pathLst>
              <a:path h="7103848" w="7231557">
                <a:moveTo>
                  <a:pt x="0" y="0"/>
                </a:moveTo>
                <a:lnTo>
                  <a:pt x="7231557" y="0"/>
                </a:lnTo>
                <a:lnTo>
                  <a:pt x="7231557" y="7103848"/>
                </a:lnTo>
                <a:lnTo>
                  <a:pt x="0" y="7103848"/>
                </a:lnTo>
                <a:lnTo>
                  <a:pt x="0" y="0"/>
                </a:lnTo>
                <a:close/>
              </a:path>
            </a:pathLst>
          </a:custGeom>
          <a:blipFill>
            <a:blip r:embed="rId4"/>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794026" y="5604620"/>
            <a:ext cx="3767912" cy="4018980"/>
            <a:chOff x="0" y="0"/>
            <a:chExt cx="812800" cy="866959"/>
          </a:xfrm>
        </p:grpSpPr>
        <p:sp>
          <p:nvSpPr>
            <p:cNvPr name="Freeform 11" id="11"/>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2" id="12"/>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451840" y="2598242"/>
            <a:ext cx="3041739" cy="1153177"/>
          </a:xfrm>
          <a:prstGeom prst="rect">
            <a:avLst/>
          </a:prstGeom>
        </p:spPr>
        <p:txBody>
          <a:bodyPr anchor="t" rtlCol="false" tIns="0" lIns="0" bIns="0" rIns="0">
            <a:spAutoFit/>
          </a:bodyPr>
          <a:lstStyle/>
          <a:p>
            <a:pPr algn="r" rtl="true">
              <a:lnSpc>
                <a:spcPts val="9414"/>
              </a:lnSpc>
            </a:pPr>
            <a:r>
              <a:rPr lang="ar-EG" b="true" sz="6724">
                <a:solidFill>
                  <a:srgbClr val="000000"/>
                </a:solidFill>
                <a:latin typeface="Montaser Arabic Bold"/>
                <a:ea typeface="Montaser Arabic Bold"/>
                <a:cs typeface="Montaser Arabic Bold"/>
                <a:sym typeface="Montaser Arabic Bold"/>
                <a:rtl val="true"/>
              </a:rPr>
              <a:t>حملة </a:t>
            </a:r>
            <a:r>
              <a:rPr lang="en-US" b="true" sz="6724">
                <a:solidFill>
                  <a:srgbClr val="000000"/>
                </a:solidFill>
                <a:latin typeface="Montaser Arabic Bold"/>
                <a:ea typeface="Montaser Arabic Bold"/>
                <a:cs typeface="Montaser Arabic Bold"/>
                <a:sym typeface="Montaser Arabic Bold"/>
              </a:rPr>
              <a:t>3</a:t>
            </a:r>
          </a:p>
        </p:txBody>
      </p:sp>
      <p:sp>
        <p:nvSpPr>
          <p:cNvPr name="TextBox 14" id="14"/>
          <p:cNvSpPr txBox="true"/>
          <p:nvPr/>
        </p:nvSpPr>
        <p:spPr>
          <a:xfrm rot="0">
            <a:off x="9139238" y="4819967"/>
            <a:ext cx="9525" cy="580390"/>
          </a:xfrm>
          <a:prstGeom prst="rect">
            <a:avLst/>
          </a:prstGeom>
        </p:spPr>
        <p:txBody>
          <a:bodyPr anchor="t" rtlCol="false" tIns="0" lIns="0" bIns="0" rIns="0">
            <a:spAutoFit/>
          </a:bodyPr>
          <a:lstStyle/>
          <a:p>
            <a:pPr algn="ctr" rtl="true">
              <a:lnSpc>
                <a:spcPts val="4759"/>
              </a:lnSpc>
            </a:pPr>
          </a:p>
        </p:txBody>
      </p:sp>
      <p:sp>
        <p:nvSpPr>
          <p:cNvPr name="TextBox 15" id="15"/>
          <p:cNvSpPr txBox="true"/>
          <p:nvPr/>
        </p:nvSpPr>
        <p:spPr>
          <a:xfrm rot="0">
            <a:off x="6179365" y="6294847"/>
            <a:ext cx="11460348" cy="3443605"/>
          </a:xfrm>
          <a:prstGeom prst="rect">
            <a:avLst/>
          </a:prstGeom>
        </p:spPr>
        <p:txBody>
          <a:bodyPr anchor="t" rtlCol="false" tIns="0" lIns="0" bIns="0" rIns="0">
            <a:spAutoFit/>
          </a:bodyPr>
          <a:lstStyle/>
          <a:p>
            <a:pPr algn="r" rtl="true">
              <a:lnSpc>
                <a:spcPts val="3920"/>
              </a:lnSpc>
              <a:spcBef>
                <a:spcPct val="0"/>
              </a:spcBef>
            </a:pPr>
            <a:r>
              <a:rPr lang="ar-EG" sz="2800">
                <a:solidFill>
                  <a:srgbClr val="000000"/>
                </a:solidFill>
                <a:latin typeface="Montaser Arabic"/>
                <a:ea typeface="Montaser Arabic"/>
                <a:cs typeface="Montaser Arabic"/>
                <a:sym typeface="Montaser Arabic"/>
                <a:rtl val="true"/>
              </a:rPr>
              <a:t>الهدف الأساسي من هذه الحملة هو تسليط الضوء على الفوائد التي تقدمها أنظمة </a:t>
            </a:r>
            <a:r>
              <a:rPr lang="en-US" sz="2800">
                <a:solidFill>
                  <a:srgbClr val="000000"/>
                </a:solidFill>
                <a:latin typeface="Montaser Arabic"/>
                <a:ea typeface="Montaser Arabic"/>
                <a:cs typeface="Montaser Arabic"/>
                <a:sym typeface="Montaser Arabic"/>
              </a:rPr>
              <a:t>ERP</a:t>
            </a:r>
            <a:r>
              <a:rPr lang="ar-EG" sz="2800">
                <a:solidFill>
                  <a:srgbClr val="000000"/>
                </a:solidFill>
                <a:latin typeface="Montaser Arabic"/>
                <a:ea typeface="Montaser Arabic"/>
                <a:cs typeface="Montaser Arabic"/>
                <a:sym typeface="Montaser Arabic"/>
                <a:rtl val="true"/>
              </a:rPr>
              <a:t> (تخطيط موارد المؤسسة) للشركات المصرية، من خلال عرض أمثلة حية لشركات ناجحة في السوق المصري مثل جهينة وبيتي، وكيف ساعدتهم أنظمة </a:t>
            </a:r>
            <a:r>
              <a:rPr lang="en-US" sz="2800">
                <a:solidFill>
                  <a:srgbClr val="000000"/>
                </a:solidFill>
                <a:latin typeface="Montaser Arabic"/>
                <a:ea typeface="Montaser Arabic"/>
                <a:cs typeface="Montaser Arabic"/>
                <a:sym typeface="Montaser Arabic"/>
              </a:rPr>
              <a:t>ERP</a:t>
            </a:r>
            <a:r>
              <a:rPr lang="ar-EG" sz="2800">
                <a:solidFill>
                  <a:srgbClr val="000000"/>
                </a:solidFill>
                <a:latin typeface="Montaser Arabic"/>
                <a:ea typeface="Montaser Arabic"/>
                <a:cs typeface="Montaser Arabic"/>
                <a:sym typeface="Montaser Arabic"/>
                <a:rtl val="true"/>
              </a:rPr>
              <a:t> في تحسين الكفاءة التشغيلية، تقليل التكاليف، وزيادة الإنتاجية. بالإضافة إلى ذلك، تسعى الحملة إلى زيادة الوعي بفوائد تكامل الأقسام وتحسين إدارة الموارد باستخدام حلول </a:t>
            </a:r>
            <a:r>
              <a:rPr lang="en-US" sz="2800">
                <a:solidFill>
                  <a:srgbClr val="000000"/>
                </a:solidFill>
                <a:latin typeface="Montaser Arabic"/>
                <a:ea typeface="Montaser Arabic"/>
                <a:cs typeface="Montaser Arabic"/>
                <a:sym typeface="Montaser Arabic"/>
              </a:rPr>
              <a:t>ERP</a:t>
            </a:r>
            <a:r>
              <a:rPr lang="ar-EG" sz="2800">
                <a:solidFill>
                  <a:srgbClr val="000000"/>
                </a:solidFill>
                <a:latin typeface="Montaser Arabic"/>
                <a:ea typeface="Montaser Arabic"/>
                <a:cs typeface="Montaser Arabic"/>
                <a:sym typeface="Montaser Arabic"/>
                <a:rtl val="true"/>
              </a:rPr>
              <a:t>، بهدف جذب العملاء للتفاعل واستخدام النظام.</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497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5368080"/>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1411788" y="1108735"/>
            <a:ext cx="6227925" cy="8818301"/>
          </a:xfrm>
          <a:custGeom>
            <a:avLst/>
            <a:gdLst/>
            <a:ahLst/>
            <a:cxnLst/>
            <a:rect r="r" b="b" t="t" l="l"/>
            <a:pathLst>
              <a:path h="8818301" w="6227925">
                <a:moveTo>
                  <a:pt x="0" y="0"/>
                </a:moveTo>
                <a:lnTo>
                  <a:pt x="6227925" y="0"/>
                </a:lnTo>
                <a:lnTo>
                  <a:pt x="6227925" y="8818301"/>
                </a:lnTo>
                <a:lnTo>
                  <a:pt x="0" y="8818301"/>
                </a:lnTo>
                <a:lnTo>
                  <a:pt x="0" y="0"/>
                </a:lnTo>
                <a:close/>
              </a:path>
            </a:pathLst>
          </a:custGeom>
          <a:blipFill>
            <a:blip r:embed="rId4"/>
            <a:stretch>
              <a:fillRect l="0" t="0" r="0" b="0"/>
            </a:stretch>
          </a:blipFill>
        </p:spPr>
      </p:sp>
      <p:sp>
        <p:nvSpPr>
          <p:cNvPr name="Freeform 10" id="10"/>
          <p:cNvSpPr/>
          <p:nvPr/>
        </p:nvSpPr>
        <p:spPr>
          <a:xfrm flipH="false" flipV="false" rot="0">
            <a:off x="4796612" y="1108735"/>
            <a:ext cx="6360200" cy="8818301"/>
          </a:xfrm>
          <a:custGeom>
            <a:avLst/>
            <a:gdLst/>
            <a:ahLst/>
            <a:cxnLst/>
            <a:rect r="r" b="b" t="t" l="l"/>
            <a:pathLst>
              <a:path h="8818301" w="6360200">
                <a:moveTo>
                  <a:pt x="0" y="0"/>
                </a:moveTo>
                <a:lnTo>
                  <a:pt x="6360200" y="0"/>
                </a:lnTo>
                <a:lnTo>
                  <a:pt x="6360200" y="8818301"/>
                </a:lnTo>
                <a:lnTo>
                  <a:pt x="0" y="8818301"/>
                </a:lnTo>
                <a:lnTo>
                  <a:pt x="0" y="0"/>
                </a:lnTo>
                <a:close/>
              </a:path>
            </a:pathLst>
          </a:custGeom>
          <a:blipFill>
            <a:blip r:embed="rId5"/>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497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5368080"/>
            <a:ext cx="3767912" cy="4018980"/>
            <a:chOff x="0" y="0"/>
            <a:chExt cx="812800" cy="866959"/>
          </a:xfrm>
        </p:grpSpPr>
        <p:sp>
          <p:nvSpPr>
            <p:cNvPr name="Freeform 7" id="7"/>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8" id="8"/>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711203" y="1927468"/>
            <a:ext cx="8980194" cy="6432064"/>
          </a:xfrm>
          <a:custGeom>
            <a:avLst/>
            <a:gdLst/>
            <a:ahLst/>
            <a:cxnLst/>
            <a:rect r="r" b="b" t="t" l="l"/>
            <a:pathLst>
              <a:path h="6432064" w="8980194">
                <a:moveTo>
                  <a:pt x="0" y="0"/>
                </a:moveTo>
                <a:lnTo>
                  <a:pt x="8980193" y="0"/>
                </a:lnTo>
                <a:lnTo>
                  <a:pt x="8980193" y="6432064"/>
                </a:lnTo>
                <a:lnTo>
                  <a:pt x="0" y="6432064"/>
                </a:lnTo>
                <a:lnTo>
                  <a:pt x="0" y="0"/>
                </a:lnTo>
                <a:close/>
              </a:path>
            </a:pathLst>
          </a:custGeom>
          <a:blipFill>
            <a:blip r:embed="rId4"/>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0213" y="-57314"/>
            <a:ext cx="2778718" cy="10565717"/>
            <a:chOff x="0" y="0"/>
            <a:chExt cx="731844" cy="2782740"/>
          </a:xfrm>
        </p:grpSpPr>
        <p:sp>
          <p:nvSpPr>
            <p:cNvPr name="Freeform 3" id="3"/>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FFFF"/>
            </a:solidFill>
          </p:spPr>
        </p:sp>
        <p:sp>
          <p:nvSpPr>
            <p:cNvPr name="TextBox 4" id="4"/>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6085536" y="6139627"/>
            <a:ext cx="2775205" cy="2775205"/>
          </a:xfrm>
          <a:custGeom>
            <a:avLst/>
            <a:gdLst/>
            <a:ahLst/>
            <a:cxnLst/>
            <a:rect r="r" b="b" t="t" l="l"/>
            <a:pathLst>
              <a:path h="2775205" w="2775205">
                <a:moveTo>
                  <a:pt x="2775205" y="0"/>
                </a:moveTo>
                <a:lnTo>
                  <a:pt x="0" y="0"/>
                </a:lnTo>
                <a:lnTo>
                  <a:pt x="0" y="2775205"/>
                </a:lnTo>
                <a:lnTo>
                  <a:pt x="2775205" y="2775205"/>
                </a:lnTo>
                <a:lnTo>
                  <a:pt x="27752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860741" y="7490633"/>
            <a:ext cx="7768521" cy="1425302"/>
          </a:xfrm>
          <a:prstGeom prst="rect">
            <a:avLst/>
          </a:prstGeom>
        </p:spPr>
        <p:txBody>
          <a:bodyPr anchor="t" rtlCol="false" tIns="0" lIns="0" bIns="0" rIns="0">
            <a:spAutoFit/>
          </a:bodyPr>
          <a:lstStyle/>
          <a:p>
            <a:pPr algn="r" rtl="true">
              <a:lnSpc>
                <a:spcPts val="11740"/>
              </a:lnSpc>
            </a:pPr>
            <a:r>
              <a:rPr lang="ar-EG" b="true" sz="8385">
                <a:solidFill>
                  <a:srgbClr val="FFFFFF"/>
                </a:solidFill>
                <a:latin typeface="Montaser Arabic Bold"/>
                <a:ea typeface="Montaser Arabic Bold"/>
                <a:cs typeface="Montaser Arabic Bold"/>
                <a:sym typeface="Montaser Arabic Bold"/>
                <a:rtl val="true"/>
              </a:rPr>
              <a:t>ادارة الحملات</a:t>
            </a:r>
          </a:p>
        </p:txBody>
      </p:sp>
      <p:grpSp>
        <p:nvGrpSpPr>
          <p:cNvPr name="Group 7" id="7"/>
          <p:cNvGrpSpPr/>
          <p:nvPr/>
        </p:nvGrpSpPr>
        <p:grpSpPr>
          <a:xfrm rot="0">
            <a:off x="2688505" y="-57314"/>
            <a:ext cx="2778718" cy="10565717"/>
            <a:chOff x="0" y="0"/>
            <a:chExt cx="731844" cy="2782740"/>
          </a:xfrm>
        </p:grpSpPr>
        <p:sp>
          <p:nvSpPr>
            <p:cNvPr name="Freeform 8" id="8"/>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A500"/>
            </a:solidFill>
          </p:spPr>
        </p:sp>
        <p:sp>
          <p:nvSpPr>
            <p:cNvPr name="TextBox 9" id="9"/>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794026" y="5604620"/>
            <a:ext cx="3767912" cy="4018980"/>
            <a:chOff x="0" y="0"/>
            <a:chExt cx="812800" cy="866959"/>
          </a:xfrm>
        </p:grpSpPr>
        <p:sp>
          <p:nvSpPr>
            <p:cNvPr name="Freeform 11" id="11"/>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2" id="12"/>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3" id="13"/>
          <p:cNvGrpSpPr>
            <a:grpSpLocks noChangeAspect="true"/>
          </p:cNvGrpSpPr>
          <p:nvPr/>
        </p:nvGrpSpPr>
        <p:grpSpPr>
          <a:xfrm rot="0">
            <a:off x="2071001" y="4726575"/>
            <a:ext cx="4398398" cy="4627879"/>
            <a:chOff x="0" y="0"/>
            <a:chExt cx="5842000" cy="6146800"/>
          </a:xfrm>
        </p:grpSpPr>
        <p:sp>
          <p:nvSpPr>
            <p:cNvPr name="Freeform 14" id="14"/>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36837" t="0" r="-21087" b="0"/>
              </a:stretch>
            </a:blipFill>
          </p:spPr>
        </p:sp>
        <p:sp>
          <p:nvSpPr>
            <p:cNvPr name="Freeform 15" id="15"/>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6"/>
              <a:stretch>
                <a:fillRect l="0" t="-286" r="0" b="-286"/>
              </a:stretch>
            </a:blipFill>
          </p:spPr>
        </p:sp>
      </p:grpSp>
      <p:sp>
        <p:nvSpPr>
          <p:cNvPr name="TextBox 16" id="16"/>
          <p:cNvSpPr txBox="true"/>
          <p:nvPr/>
        </p:nvSpPr>
        <p:spPr>
          <a:xfrm rot="0">
            <a:off x="9451840" y="2598242"/>
            <a:ext cx="2305694" cy="1153177"/>
          </a:xfrm>
          <a:prstGeom prst="rect">
            <a:avLst/>
          </a:prstGeom>
        </p:spPr>
        <p:txBody>
          <a:bodyPr anchor="t" rtlCol="false" tIns="0" lIns="0" bIns="0" rIns="0">
            <a:spAutoFit/>
          </a:bodyPr>
          <a:lstStyle/>
          <a:p>
            <a:pPr algn="l">
              <a:lnSpc>
                <a:spcPts val="9414"/>
              </a:lnSpc>
            </a:pPr>
            <a:r>
              <a:rPr lang="en-US" b="true" sz="6724">
                <a:solidFill>
                  <a:srgbClr val="000000"/>
                </a:solidFill>
                <a:latin typeface="Montaser Arabic Bold"/>
                <a:ea typeface="Montaser Arabic Bold"/>
                <a:cs typeface="Montaser Arabic Bold"/>
                <a:sym typeface="Montaser Arabic Bold"/>
              </a:rPr>
              <a:t>ADS</a:t>
            </a:r>
          </a:p>
        </p:txBody>
      </p:sp>
      <p:sp>
        <p:nvSpPr>
          <p:cNvPr name="TextBox 17" id="17"/>
          <p:cNvSpPr txBox="true"/>
          <p:nvPr/>
        </p:nvSpPr>
        <p:spPr>
          <a:xfrm rot="0">
            <a:off x="9139238" y="4819967"/>
            <a:ext cx="9525" cy="580390"/>
          </a:xfrm>
          <a:prstGeom prst="rect">
            <a:avLst/>
          </a:prstGeom>
        </p:spPr>
        <p:txBody>
          <a:bodyPr anchor="t" rtlCol="false" tIns="0" lIns="0" bIns="0" rIns="0">
            <a:spAutoFit/>
          </a:bodyPr>
          <a:lstStyle/>
          <a:p>
            <a:pPr algn="ctr" rtl="true">
              <a:lnSpc>
                <a:spcPts val="4759"/>
              </a:lnSpc>
            </a:pPr>
          </a:p>
        </p:txBody>
      </p:sp>
      <p:sp>
        <p:nvSpPr>
          <p:cNvPr name="TextBox 18" id="18"/>
          <p:cNvSpPr txBox="true"/>
          <p:nvPr/>
        </p:nvSpPr>
        <p:spPr>
          <a:xfrm rot="0">
            <a:off x="7999270" y="6294847"/>
            <a:ext cx="9640443" cy="1957705"/>
          </a:xfrm>
          <a:prstGeom prst="rect">
            <a:avLst/>
          </a:prstGeom>
        </p:spPr>
        <p:txBody>
          <a:bodyPr anchor="t" rtlCol="false" tIns="0" lIns="0" bIns="0" rIns="0">
            <a:spAutoFit/>
          </a:bodyPr>
          <a:lstStyle/>
          <a:p>
            <a:pPr algn="r" rtl="true">
              <a:lnSpc>
                <a:spcPts val="3920"/>
              </a:lnSpc>
              <a:spcBef>
                <a:spcPct val="0"/>
              </a:spcBef>
            </a:pPr>
            <a:r>
              <a:rPr lang="ar-EG" sz="2800">
                <a:solidFill>
                  <a:srgbClr val="000000"/>
                </a:solidFill>
                <a:latin typeface="Montaser Arabic"/>
                <a:ea typeface="Montaser Arabic"/>
                <a:cs typeface="Montaser Arabic"/>
                <a:sym typeface="Montaser Arabic"/>
                <a:rtl val="true"/>
              </a:rPr>
              <a:t>تم تنفيذ الحملات الإعلانية لزيادة الوعي بخدمات </a:t>
            </a:r>
            <a:r>
              <a:rPr lang="en-US" sz="2800">
                <a:solidFill>
                  <a:srgbClr val="000000"/>
                </a:solidFill>
                <a:latin typeface="Montaser Arabic"/>
                <a:ea typeface="Montaser Arabic"/>
                <a:cs typeface="Montaser Arabic"/>
                <a:sym typeface="Montaser Arabic"/>
              </a:rPr>
              <a:t>UIS Egypt</a:t>
            </a:r>
            <a:r>
              <a:rPr lang="ar-EG" sz="2800">
                <a:solidFill>
                  <a:srgbClr val="000000"/>
                </a:solidFill>
                <a:latin typeface="Montaser Arabic"/>
                <a:ea typeface="Montaser Arabic"/>
                <a:cs typeface="Montaser Arabic"/>
                <a:sym typeface="Montaser Arabic"/>
                <a:rtl val="true"/>
              </a:rPr>
              <a:t> في أنظمة </a:t>
            </a:r>
            <a:r>
              <a:rPr lang="en-US" sz="2800">
                <a:solidFill>
                  <a:srgbClr val="000000"/>
                </a:solidFill>
                <a:latin typeface="Montaser Arabic"/>
                <a:ea typeface="Montaser Arabic"/>
                <a:cs typeface="Montaser Arabic"/>
                <a:sym typeface="Montaser Arabic"/>
              </a:rPr>
              <a:t>ERP</a:t>
            </a:r>
            <a:r>
              <a:rPr lang="ar-EG" sz="2800">
                <a:solidFill>
                  <a:srgbClr val="000000"/>
                </a:solidFill>
                <a:latin typeface="Montaser Arabic"/>
                <a:ea typeface="Montaser Arabic"/>
                <a:cs typeface="Montaser Arabic"/>
                <a:sym typeface="Montaser Arabic"/>
                <a:rtl val="true"/>
              </a:rPr>
              <a:t>، مستهدفة الشركات في مصر. ركزت الإعلانات على توضيح فوائد الحلول التكنولوجية وتحفيز التفاعل وزيادة المتابعين عبر فيسبوك وإنستغرام.</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92558" y="1792255"/>
            <a:ext cx="16347135" cy="6355889"/>
          </a:xfrm>
          <a:custGeom>
            <a:avLst/>
            <a:gdLst/>
            <a:ahLst/>
            <a:cxnLst/>
            <a:rect r="r" b="b" t="t" l="l"/>
            <a:pathLst>
              <a:path h="6355889" w="16347135">
                <a:moveTo>
                  <a:pt x="0" y="0"/>
                </a:moveTo>
                <a:lnTo>
                  <a:pt x="16347135" y="0"/>
                </a:lnTo>
                <a:lnTo>
                  <a:pt x="16347135" y="6355889"/>
                </a:lnTo>
                <a:lnTo>
                  <a:pt x="0" y="6355889"/>
                </a:lnTo>
                <a:lnTo>
                  <a:pt x="0" y="0"/>
                </a:lnTo>
                <a:close/>
              </a:path>
            </a:pathLst>
          </a:custGeom>
          <a:blipFill>
            <a:blip r:embed="rId2"/>
            <a:stretch>
              <a:fillRect l="0" t="0" r="-662"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899221" y="326952"/>
            <a:ext cx="11059788" cy="9541764"/>
          </a:xfrm>
          <a:prstGeom prst="rect">
            <a:avLst/>
          </a:prstGeom>
        </p:spPr>
        <p:txBody>
          <a:bodyPr anchor="t" rtlCol="false" tIns="0" lIns="0" bIns="0" rIns="0">
            <a:spAutoFit/>
          </a:bodyPr>
          <a:lstStyle/>
          <a:p>
            <a:pPr algn="r" rtl="true">
              <a:lnSpc>
                <a:spcPts val="3585"/>
              </a:lnSpc>
            </a:pPr>
            <a:r>
              <a:rPr lang="ar-EG" sz="2199" b="true">
                <a:solidFill>
                  <a:srgbClr val="000000"/>
                </a:solidFill>
                <a:latin typeface="Montaser Arabic Bold"/>
                <a:ea typeface="Montaser Arabic Bold"/>
                <a:cs typeface="Montaser Arabic Bold"/>
                <a:sym typeface="Montaser Arabic Bold"/>
                <a:rtl val="true"/>
              </a:rPr>
              <a:t>العوامل الدافعة للنمو نظم تخطيط موارد المؤسسة في مصر:</a:t>
            </a:r>
          </a:p>
          <a:p>
            <a:pPr algn="r" rtl="true" marL="474979" indent="-237490" lvl="1">
              <a:lnSpc>
                <a:spcPts val="3585"/>
              </a:lnSpc>
              <a:buFont typeface="Arial"/>
              <a:buChar char="•"/>
            </a:pPr>
            <a:r>
              <a:rPr lang="ar-EG" b="true" sz="2199">
                <a:solidFill>
                  <a:srgbClr val="000000"/>
                </a:solidFill>
                <a:latin typeface="Montaser Arabic Bold"/>
                <a:ea typeface="Montaser Arabic Bold"/>
                <a:cs typeface="Montaser Arabic Bold"/>
                <a:sym typeface="Montaser Arabic Bold"/>
                <a:rtl val="true"/>
              </a:rPr>
              <a:t>زيادة الوعي: </a:t>
            </a:r>
            <a:r>
              <a:rPr lang="ar-EG" sz="2199">
                <a:solidFill>
                  <a:srgbClr val="000000"/>
                </a:solidFill>
                <a:latin typeface="Montaser Arabic"/>
                <a:ea typeface="Montaser Arabic"/>
                <a:cs typeface="Montaser Arabic"/>
                <a:sym typeface="Montaser Arabic"/>
                <a:rtl val="true"/>
              </a:rPr>
              <a:t>تزداد أعداد الشركات المصرية التي تدرك أهمية تبني حلول </a:t>
            </a:r>
            <a:r>
              <a:rPr lang="en-US" sz="2199">
                <a:solidFill>
                  <a:srgbClr val="000000"/>
                </a:solidFill>
                <a:latin typeface="Montaser Arabic"/>
                <a:ea typeface="Montaser Arabic"/>
                <a:cs typeface="Montaser Arabic"/>
                <a:sym typeface="Montaser Arabic"/>
              </a:rPr>
              <a:t>ERP</a:t>
            </a:r>
            <a:r>
              <a:rPr lang="ar-EG" sz="2199">
                <a:solidFill>
                  <a:srgbClr val="000000"/>
                </a:solidFill>
                <a:latin typeface="Montaser Arabic"/>
                <a:ea typeface="Montaser Arabic"/>
                <a:cs typeface="Montaser Arabic"/>
                <a:sym typeface="Montaser Arabic"/>
                <a:rtl val="true"/>
              </a:rPr>
              <a:t> في إدارة عملياتها.</a:t>
            </a:r>
          </a:p>
          <a:p>
            <a:pPr algn="r" rtl="true" marL="474979" indent="-237490" lvl="1">
              <a:lnSpc>
                <a:spcPts val="3079"/>
              </a:lnSpc>
              <a:buFont typeface="Arial"/>
              <a:buChar char="•"/>
            </a:pPr>
            <a:r>
              <a:rPr lang="ar-EG" b="true" sz="2199">
                <a:solidFill>
                  <a:srgbClr val="000000"/>
                </a:solidFill>
                <a:latin typeface="Montaser Arabic Bold"/>
                <a:ea typeface="Montaser Arabic Bold"/>
                <a:cs typeface="Montaser Arabic Bold"/>
                <a:sym typeface="Montaser Arabic Bold"/>
                <a:rtl val="true"/>
              </a:rPr>
              <a:t>التنافسية المتزايدة: </a:t>
            </a:r>
            <a:r>
              <a:rPr lang="ar-EG" sz="2199">
                <a:solidFill>
                  <a:srgbClr val="000000"/>
                </a:solidFill>
                <a:latin typeface="Montaser Arabic"/>
                <a:ea typeface="Montaser Arabic"/>
                <a:cs typeface="Montaser Arabic"/>
                <a:sym typeface="Montaser Arabic"/>
                <a:rtl val="true"/>
              </a:rPr>
              <a:t>تسعى الشركات إلى تحقيق ميزة تنافسية من خلال تبني أحدث التقنيات.</a:t>
            </a:r>
          </a:p>
          <a:p>
            <a:pPr algn="r" rtl="true" marL="474979" indent="-237490" lvl="1">
              <a:lnSpc>
                <a:spcPts val="3079"/>
              </a:lnSpc>
              <a:buFont typeface="Arial"/>
              <a:buChar char="•"/>
            </a:pPr>
            <a:r>
              <a:rPr lang="ar-EG" b="true" sz="2199">
                <a:solidFill>
                  <a:srgbClr val="000000"/>
                </a:solidFill>
                <a:latin typeface="Montaser Arabic Bold"/>
                <a:ea typeface="Montaser Arabic Bold"/>
                <a:cs typeface="Montaser Arabic Bold"/>
                <a:sym typeface="Montaser Arabic Bold"/>
                <a:rtl val="true"/>
              </a:rPr>
              <a:t>النمو الاقتصادي: </a:t>
            </a:r>
            <a:r>
              <a:rPr lang="ar-EG" sz="2199">
                <a:solidFill>
                  <a:srgbClr val="000000"/>
                </a:solidFill>
                <a:latin typeface="Montaser Arabic"/>
                <a:ea typeface="Montaser Arabic"/>
                <a:cs typeface="Montaser Arabic"/>
                <a:sym typeface="Montaser Arabic"/>
                <a:rtl val="true"/>
              </a:rPr>
              <a:t>يساهم النمو الاقتصادي في زيادة الاستثمارات في التقنيات الحديثة.</a:t>
            </a:r>
          </a:p>
          <a:p>
            <a:pPr algn="r" rtl="true" marL="474979" indent="-237490" lvl="1">
              <a:lnSpc>
                <a:spcPts val="3079"/>
              </a:lnSpc>
              <a:buFont typeface="Arial"/>
              <a:buChar char="•"/>
            </a:pPr>
            <a:r>
              <a:rPr lang="ar-EG" b="true" sz="2199">
                <a:solidFill>
                  <a:srgbClr val="000000"/>
                </a:solidFill>
                <a:latin typeface="Montaser Arabic Bold"/>
                <a:ea typeface="Montaser Arabic Bold"/>
                <a:cs typeface="Montaser Arabic Bold"/>
                <a:sym typeface="Montaser Arabic Bold"/>
                <a:rtl val="true"/>
              </a:rPr>
              <a:t>دعم الحكومة: </a:t>
            </a:r>
            <a:r>
              <a:rPr lang="ar-EG" sz="2199">
                <a:solidFill>
                  <a:srgbClr val="000000"/>
                </a:solidFill>
                <a:latin typeface="Montaser Arabic"/>
                <a:ea typeface="Montaser Arabic"/>
                <a:cs typeface="Montaser Arabic"/>
                <a:sym typeface="Montaser Arabic"/>
                <a:rtl val="true"/>
              </a:rPr>
              <a:t>تقدم الحكومة المصرية حوافز وتسهيلات لتشجيع الشركات على تبني الحلول التكنولوجية.</a:t>
            </a:r>
          </a:p>
          <a:p>
            <a:pPr algn="r" rtl="true">
              <a:lnSpc>
                <a:spcPts val="3079"/>
              </a:lnSpc>
            </a:pPr>
          </a:p>
          <a:p>
            <a:pPr algn="r" rtl="true">
              <a:lnSpc>
                <a:spcPts val="3079"/>
              </a:lnSpc>
            </a:pPr>
            <a:r>
              <a:rPr lang="ar-EG" sz="2199" b="true">
                <a:solidFill>
                  <a:srgbClr val="000000"/>
                </a:solidFill>
                <a:latin typeface="Montaser Arabic Bold"/>
                <a:ea typeface="Montaser Arabic Bold"/>
                <a:cs typeface="Montaser Arabic Bold"/>
                <a:sym typeface="Montaser Arabic Bold"/>
                <a:rtl val="true"/>
              </a:rPr>
              <a:t>التحديات التي تواجه السوق:</a:t>
            </a:r>
          </a:p>
          <a:p>
            <a:pPr algn="r" rtl="true">
              <a:lnSpc>
                <a:spcPts val="3079"/>
              </a:lnSpc>
            </a:pPr>
            <a:r>
              <a:rPr lang="ar-EG" sz="2199">
                <a:solidFill>
                  <a:srgbClr val="000000"/>
                </a:solidFill>
                <a:latin typeface="Montaser Arabic"/>
                <a:ea typeface="Montaser Arabic"/>
                <a:cs typeface="Montaser Arabic"/>
                <a:sym typeface="Montaser Arabic"/>
                <a:rtl val="true"/>
              </a:rPr>
              <a:t>التكلفة - نقص الخبرة - البنية التحتية - المقاومة للتغيير</a:t>
            </a:r>
          </a:p>
          <a:p>
            <a:pPr algn="r" rtl="true">
              <a:lnSpc>
                <a:spcPts val="3079"/>
              </a:lnSpc>
            </a:pPr>
          </a:p>
          <a:p>
            <a:pPr algn="r" rtl="true">
              <a:lnSpc>
                <a:spcPts val="3079"/>
              </a:lnSpc>
            </a:pPr>
            <a:r>
              <a:rPr lang="ar-EG" sz="2199" b="true">
                <a:solidFill>
                  <a:srgbClr val="000000"/>
                </a:solidFill>
                <a:latin typeface="Montaser Arabic Bold"/>
                <a:ea typeface="Montaser Arabic Bold"/>
                <a:cs typeface="Montaser Arabic Bold"/>
                <a:sym typeface="Montaser Arabic Bold"/>
                <a:rtl val="true"/>
              </a:rPr>
              <a:t>احتياجات الشركات المصرية</a:t>
            </a:r>
          </a:p>
          <a:p>
            <a:pPr algn="r" rtl="true">
              <a:lnSpc>
                <a:spcPts val="3079"/>
              </a:lnSpc>
            </a:pPr>
            <a:r>
              <a:rPr lang="ar-EG" sz="2199">
                <a:solidFill>
                  <a:srgbClr val="000000"/>
                </a:solidFill>
                <a:latin typeface="Montaser Arabic"/>
                <a:ea typeface="Montaser Arabic"/>
                <a:cs typeface="Montaser Arabic"/>
                <a:sym typeface="Montaser Arabic"/>
                <a:rtl val="true"/>
              </a:rPr>
              <a:t>تختلف احتياجات الشركات الصغيرة والمتوسطة عن الشركات الكبيرة، وكذلك تختلف احتياجات الشركات العاملة في الصناعة عن تلك العاملة في الخدمات.</a:t>
            </a:r>
          </a:p>
          <a:p>
            <a:pPr algn="r" rtl="true" marL="474979" indent="-237490" lvl="1">
              <a:lnSpc>
                <a:spcPts val="3079"/>
              </a:lnSpc>
              <a:buFont typeface="Arial"/>
              <a:buChar char="•"/>
            </a:pPr>
            <a:r>
              <a:rPr lang="ar-EG" b="true" sz="2199">
                <a:solidFill>
                  <a:srgbClr val="000000"/>
                </a:solidFill>
                <a:latin typeface="Montaser Arabic Bold"/>
                <a:ea typeface="Montaser Arabic Bold"/>
                <a:cs typeface="Montaser Arabic Bold"/>
                <a:sym typeface="Montaser Arabic Bold"/>
                <a:rtl val="true"/>
              </a:rPr>
              <a:t>العمليات الحالية:</a:t>
            </a:r>
          </a:p>
          <a:p>
            <a:pPr algn="r" rtl="true">
              <a:lnSpc>
                <a:spcPts val="3079"/>
              </a:lnSpc>
            </a:pPr>
            <a:r>
              <a:rPr lang="ar-EG" sz="2199">
                <a:solidFill>
                  <a:srgbClr val="000000"/>
                </a:solidFill>
                <a:latin typeface="Montaser Arabic"/>
                <a:ea typeface="Montaser Arabic"/>
                <a:cs typeface="Montaser Arabic"/>
                <a:sym typeface="Montaser Arabic"/>
                <a:rtl val="true"/>
              </a:rPr>
              <a:t>يجب تحليل العمليات الحالية للشركة لتحديد نقاط الضعف والقوة، ومعرفة أين يمكن لنظام </a:t>
            </a:r>
            <a:r>
              <a:rPr lang="en-US" sz="2199">
                <a:solidFill>
                  <a:srgbClr val="000000"/>
                </a:solidFill>
                <a:latin typeface="Montaser Arabic"/>
                <a:ea typeface="Montaser Arabic"/>
                <a:cs typeface="Montaser Arabic"/>
                <a:sym typeface="Montaser Arabic"/>
              </a:rPr>
              <a:t>ERP</a:t>
            </a:r>
            <a:r>
              <a:rPr lang="ar-EG" sz="2199">
                <a:solidFill>
                  <a:srgbClr val="000000"/>
                </a:solidFill>
                <a:latin typeface="Montaser Arabic"/>
                <a:ea typeface="Montaser Arabic"/>
                <a:cs typeface="Montaser Arabic"/>
                <a:sym typeface="Montaser Arabic"/>
                <a:rtl val="true"/>
              </a:rPr>
              <a:t> أن يضيف قيمة.</a:t>
            </a:r>
          </a:p>
          <a:p>
            <a:pPr algn="r" rtl="true" marL="474979" indent="-237490" lvl="1">
              <a:lnSpc>
                <a:spcPts val="3079"/>
              </a:lnSpc>
              <a:buFont typeface="Arial"/>
              <a:buChar char="•"/>
            </a:pPr>
            <a:r>
              <a:rPr lang="ar-EG" b="true" sz="2199">
                <a:solidFill>
                  <a:srgbClr val="000000"/>
                </a:solidFill>
                <a:latin typeface="Montaser Arabic Bold"/>
                <a:ea typeface="Montaser Arabic Bold"/>
                <a:cs typeface="Montaser Arabic Bold"/>
                <a:sym typeface="Montaser Arabic Bold"/>
                <a:rtl val="true"/>
              </a:rPr>
              <a:t>الاهداف الاسترتيجية:</a:t>
            </a:r>
          </a:p>
          <a:p>
            <a:pPr algn="r" rtl="true">
              <a:lnSpc>
                <a:spcPts val="3079"/>
              </a:lnSpc>
            </a:pPr>
            <a:r>
              <a:rPr lang="ar-EG" sz="2199">
                <a:solidFill>
                  <a:srgbClr val="000000"/>
                </a:solidFill>
                <a:latin typeface="Montaser Arabic"/>
                <a:ea typeface="Montaser Arabic"/>
                <a:cs typeface="Montaser Arabic"/>
                <a:sym typeface="Montaser Arabic"/>
                <a:rtl val="true"/>
              </a:rPr>
              <a:t>يجب أن يتماشى نظام </a:t>
            </a:r>
            <a:r>
              <a:rPr lang="en-US" sz="2199">
                <a:solidFill>
                  <a:srgbClr val="000000"/>
                </a:solidFill>
                <a:latin typeface="Montaser Arabic"/>
                <a:ea typeface="Montaser Arabic"/>
                <a:cs typeface="Montaser Arabic"/>
                <a:sym typeface="Montaser Arabic"/>
              </a:rPr>
              <a:t>ERP</a:t>
            </a:r>
            <a:r>
              <a:rPr lang="ar-EG" sz="2199">
                <a:solidFill>
                  <a:srgbClr val="000000"/>
                </a:solidFill>
                <a:latin typeface="Montaser Arabic"/>
                <a:ea typeface="Montaser Arabic"/>
                <a:cs typeface="Montaser Arabic"/>
                <a:sym typeface="Montaser Arabic"/>
                <a:rtl val="true"/>
              </a:rPr>
              <a:t> مع الأهداف الاستراتيجية للشركة على المدى الطويل.</a:t>
            </a:r>
          </a:p>
          <a:p>
            <a:pPr algn="r" rtl="true" marL="474979" indent="-237490" lvl="1">
              <a:lnSpc>
                <a:spcPts val="3079"/>
              </a:lnSpc>
              <a:buFont typeface="Arial"/>
              <a:buChar char="•"/>
            </a:pPr>
            <a:r>
              <a:rPr lang="ar-EG" sz="2199">
                <a:solidFill>
                  <a:srgbClr val="000000"/>
                </a:solidFill>
                <a:latin typeface="Montaser Arabic"/>
                <a:ea typeface="Montaser Arabic"/>
                <a:cs typeface="Montaser Arabic"/>
                <a:sym typeface="Montaser Arabic"/>
                <a:rtl val="true"/>
              </a:rPr>
              <a:t>التكنولوجيا الحالية:</a:t>
            </a:r>
          </a:p>
          <a:p>
            <a:pPr algn="r" rtl="true">
              <a:lnSpc>
                <a:spcPts val="3079"/>
              </a:lnSpc>
            </a:pPr>
            <a:r>
              <a:rPr lang="ar-EG" sz="2199">
                <a:solidFill>
                  <a:srgbClr val="000000"/>
                </a:solidFill>
                <a:latin typeface="Montaser Arabic"/>
                <a:ea typeface="Montaser Arabic"/>
                <a:cs typeface="Montaser Arabic"/>
                <a:sym typeface="Montaser Arabic"/>
                <a:rtl val="true"/>
              </a:rPr>
              <a:t>يجب تقييم البنية التحتية التكنولوجية الحالية للشركة لتحديد مدى توافقها مع نظام </a:t>
            </a:r>
            <a:r>
              <a:rPr lang="en-US" sz="2199">
                <a:solidFill>
                  <a:srgbClr val="000000"/>
                </a:solidFill>
                <a:latin typeface="Montaser Arabic"/>
                <a:ea typeface="Montaser Arabic"/>
                <a:cs typeface="Montaser Arabic"/>
                <a:sym typeface="Montaser Arabic"/>
              </a:rPr>
              <a:t>ERP</a:t>
            </a:r>
            <a:r>
              <a:rPr lang="ar-EG" sz="2199">
                <a:solidFill>
                  <a:srgbClr val="000000"/>
                </a:solidFill>
                <a:latin typeface="Montaser Arabic"/>
                <a:ea typeface="Montaser Arabic"/>
                <a:cs typeface="Montaser Arabic"/>
                <a:sym typeface="Montaser Arabic"/>
                <a:rtl val="true"/>
              </a:rPr>
              <a:t>.</a:t>
            </a:r>
          </a:p>
          <a:p>
            <a:pPr algn="r" rtl="true">
              <a:lnSpc>
                <a:spcPts val="3079"/>
              </a:lnSpc>
            </a:pPr>
          </a:p>
        </p:txBody>
      </p:sp>
      <p:grpSp>
        <p:nvGrpSpPr>
          <p:cNvPr name="Group 10" id="10"/>
          <p:cNvGrpSpPr/>
          <p:nvPr/>
        </p:nvGrpSpPr>
        <p:grpSpPr>
          <a:xfrm rot="0">
            <a:off x="1356279" y="5809972"/>
            <a:ext cx="3767912" cy="4018980"/>
            <a:chOff x="0" y="0"/>
            <a:chExt cx="812800" cy="866959"/>
          </a:xfrm>
        </p:grpSpPr>
        <p:sp>
          <p:nvSpPr>
            <p:cNvPr name="Freeform 11" id="11"/>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2" id="12"/>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3" id="13"/>
          <p:cNvGrpSpPr>
            <a:grpSpLocks noChangeAspect="true"/>
          </p:cNvGrpSpPr>
          <p:nvPr/>
        </p:nvGrpSpPr>
        <p:grpSpPr>
          <a:xfrm rot="0">
            <a:off x="1633253" y="4931927"/>
            <a:ext cx="4398398" cy="4627879"/>
            <a:chOff x="0" y="0"/>
            <a:chExt cx="5842000" cy="6146800"/>
          </a:xfrm>
        </p:grpSpPr>
        <p:sp>
          <p:nvSpPr>
            <p:cNvPr name="Freeform 14" id="14"/>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9273" t="0" r="-29273" b="0"/>
              </a:stretch>
            </a:blipFill>
          </p:spPr>
        </p:sp>
        <p:sp>
          <p:nvSpPr>
            <p:cNvPr name="Freeform 15" id="15"/>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92558" y="1792255"/>
            <a:ext cx="16347135" cy="6314081"/>
          </a:xfrm>
          <a:custGeom>
            <a:avLst/>
            <a:gdLst/>
            <a:ahLst/>
            <a:cxnLst/>
            <a:rect r="r" b="b" t="t" l="l"/>
            <a:pathLst>
              <a:path h="6314081" w="16347135">
                <a:moveTo>
                  <a:pt x="0" y="0"/>
                </a:moveTo>
                <a:lnTo>
                  <a:pt x="16347135" y="0"/>
                </a:lnTo>
                <a:lnTo>
                  <a:pt x="16347135" y="6314081"/>
                </a:lnTo>
                <a:lnTo>
                  <a:pt x="0" y="6314081"/>
                </a:lnTo>
                <a:lnTo>
                  <a:pt x="0" y="0"/>
                </a:lnTo>
                <a:close/>
              </a:path>
            </a:pathLst>
          </a:custGeom>
          <a:blipFill>
            <a:blip r:embed="rId2"/>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789973" y="962025"/>
            <a:ext cx="11913521" cy="7821676"/>
          </a:xfrm>
          <a:prstGeom prst="rect">
            <a:avLst/>
          </a:prstGeom>
        </p:spPr>
        <p:txBody>
          <a:bodyPr anchor="t" rtlCol="false" tIns="0" lIns="0" bIns="0" rIns="0">
            <a:spAutoFit/>
          </a:bodyPr>
          <a:lstStyle/>
          <a:p>
            <a:pPr algn="r" rtl="true">
              <a:lnSpc>
                <a:spcPts val="4172"/>
              </a:lnSpc>
            </a:pPr>
            <a:r>
              <a:rPr lang="ar-EG" sz="2800" b="true">
                <a:solidFill>
                  <a:srgbClr val="000000"/>
                </a:solidFill>
                <a:latin typeface="Montaser Arabic Bold"/>
                <a:ea typeface="Montaser Arabic Bold"/>
                <a:cs typeface="Montaser Arabic Bold"/>
                <a:sym typeface="Montaser Arabic Bold"/>
                <a:rtl val="true"/>
              </a:rPr>
              <a:t>ملاحظات حول الأداء:</a:t>
            </a:r>
          </a:p>
          <a:p>
            <a:pPr algn="r" rtl="true" marL="604521" indent="-302261" lvl="1">
              <a:lnSpc>
                <a:spcPts val="4172"/>
              </a:lnSpc>
              <a:buFont typeface="Arial"/>
              <a:buChar char="•"/>
            </a:pPr>
            <a:r>
              <a:rPr lang="ar-EG" sz="2800">
                <a:solidFill>
                  <a:srgbClr val="000000"/>
                </a:solidFill>
                <a:latin typeface="Montaser Arabic"/>
                <a:ea typeface="Montaser Arabic"/>
                <a:cs typeface="Montaser Arabic"/>
                <a:sym typeface="Montaser Arabic"/>
                <a:rtl val="true"/>
              </a:rPr>
              <a:t>الوصول مقابل مرات الظهور: جميع الحملات حققت وصولاً واسعًا، مما يشير إلى رؤية كبيرة للإعلانات. معدل التكرار أقل من </a:t>
            </a:r>
            <a:r>
              <a:rPr lang="en-US" sz="2800">
                <a:solidFill>
                  <a:srgbClr val="000000"/>
                </a:solidFill>
                <a:latin typeface="Montaser Arabic"/>
                <a:ea typeface="Montaser Arabic"/>
                <a:cs typeface="Montaser Arabic"/>
                <a:sym typeface="Montaser Arabic"/>
              </a:rPr>
              <a:t>1.5</a:t>
            </a:r>
            <a:r>
              <a:rPr lang="ar-EG" sz="2800">
                <a:solidFill>
                  <a:srgbClr val="000000"/>
                </a:solidFill>
                <a:latin typeface="Montaser Arabic"/>
                <a:ea typeface="Montaser Arabic"/>
                <a:cs typeface="Montaser Arabic"/>
                <a:sym typeface="Montaser Arabic"/>
                <a:rtl val="true"/>
              </a:rPr>
              <a:t> لجميع الإعلانات، مما يعني أن المستخدمين لم يتعرضوا للإعلانات بشكل مفرط.</a:t>
            </a:r>
          </a:p>
          <a:p>
            <a:pPr algn="r" rtl="true" marL="604521" indent="-302261" lvl="1">
              <a:lnSpc>
                <a:spcPts val="4172"/>
              </a:lnSpc>
              <a:buFont typeface="Arial"/>
              <a:buChar char="•"/>
            </a:pPr>
            <a:r>
              <a:rPr lang="ar-EG" sz="2800">
                <a:solidFill>
                  <a:srgbClr val="000000"/>
                </a:solidFill>
                <a:latin typeface="Montaser Arabic"/>
                <a:ea typeface="Montaser Arabic"/>
                <a:cs typeface="Montaser Arabic"/>
                <a:sym typeface="Montaser Arabic"/>
                <a:rtl val="true"/>
              </a:rPr>
              <a:t>نسبة النقر إلى الظهور (</a:t>
            </a:r>
            <a:r>
              <a:rPr lang="en-US" sz="2800">
                <a:solidFill>
                  <a:srgbClr val="000000"/>
                </a:solidFill>
                <a:latin typeface="Montaser Arabic"/>
                <a:ea typeface="Montaser Arabic"/>
                <a:cs typeface="Montaser Arabic"/>
                <a:sym typeface="Montaser Arabic"/>
              </a:rPr>
              <a:t>CTR</a:t>
            </a:r>
            <a:r>
              <a:rPr lang="ar-EG" sz="2800">
                <a:solidFill>
                  <a:srgbClr val="000000"/>
                </a:solidFill>
                <a:latin typeface="Montaser Arabic"/>
                <a:ea typeface="Montaser Arabic"/>
                <a:cs typeface="Montaser Arabic"/>
                <a:sym typeface="Montaser Arabic"/>
                <a:rtl val="true"/>
              </a:rPr>
              <a:t>): معظم الإعلانات لديها </a:t>
            </a:r>
            <a:r>
              <a:rPr lang="en-US" sz="2800">
                <a:solidFill>
                  <a:srgbClr val="000000"/>
                </a:solidFill>
                <a:latin typeface="Montaser Arabic"/>
                <a:ea typeface="Montaser Arabic"/>
                <a:cs typeface="Montaser Arabic"/>
                <a:sym typeface="Montaser Arabic"/>
              </a:rPr>
              <a:t>CTR</a:t>
            </a:r>
            <a:r>
              <a:rPr lang="ar-EG" sz="2800">
                <a:solidFill>
                  <a:srgbClr val="000000"/>
                </a:solidFill>
                <a:latin typeface="Montaser Arabic"/>
                <a:ea typeface="Montaser Arabic"/>
                <a:cs typeface="Montaser Arabic"/>
                <a:sym typeface="Montaser Arabic"/>
                <a:rtl val="true"/>
              </a:rPr>
              <a:t> منخفضة، حيث كان أعلى معدل هو </a:t>
            </a:r>
            <a:r>
              <a:rPr lang="en-US" sz="2800">
                <a:solidFill>
                  <a:srgbClr val="000000"/>
                </a:solidFill>
                <a:latin typeface="Montaser Arabic"/>
                <a:ea typeface="Montaser Arabic"/>
                <a:cs typeface="Montaser Arabic"/>
                <a:sym typeface="Montaser Arabic"/>
              </a:rPr>
              <a:t>0.224</a:t>
            </a:r>
            <a:r>
              <a:rPr lang="ar-EG" sz="2800">
                <a:solidFill>
                  <a:srgbClr val="000000"/>
                </a:solidFill>
                <a:latin typeface="Montaser Arabic"/>
                <a:ea typeface="Montaser Arabic"/>
                <a:cs typeface="Montaser Arabic"/>
                <a:sym typeface="Montaser Arabic"/>
                <a:rtl val="true"/>
              </a:rPr>
              <a:t>% لإعلان "</a:t>
            </a:r>
            <a:r>
              <a:rPr lang="en-US" sz="2800">
                <a:solidFill>
                  <a:srgbClr val="000000"/>
                </a:solidFill>
                <a:latin typeface="Montaser Arabic"/>
                <a:ea typeface="Montaser Arabic"/>
                <a:cs typeface="Montaser Arabic"/>
                <a:sym typeface="Montaser Arabic"/>
              </a:rPr>
              <a:t>UISE Services Awareness ad</a:t>
            </a:r>
            <a:r>
              <a:rPr lang="ar-EG" sz="2800">
                <a:solidFill>
                  <a:srgbClr val="000000"/>
                </a:solidFill>
                <a:latin typeface="Montaser Arabic"/>
                <a:ea typeface="Montaser Arabic"/>
                <a:cs typeface="Montaser Arabic"/>
                <a:sym typeface="Montaser Arabic"/>
                <a:rtl val="true"/>
              </a:rPr>
              <a:t>". وهذا يشير إلى أن نسبة صغيرة من المستخدمين يتفاعلون مع الإعلانات.</a:t>
            </a:r>
          </a:p>
          <a:p>
            <a:pPr algn="r" rtl="true" marL="604521" indent="-302261" lvl="1">
              <a:lnSpc>
                <a:spcPts val="4172"/>
              </a:lnSpc>
              <a:buFont typeface="Arial"/>
              <a:buChar char="•"/>
            </a:pPr>
            <a:r>
              <a:rPr lang="ar-EG" sz="2800">
                <a:solidFill>
                  <a:srgbClr val="000000"/>
                </a:solidFill>
                <a:latin typeface="Montaser Arabic"/>
                <a:ea typeface="Montaser Arabic"/>
                <a:cs typeface="Montaser Arabic"/>
                <a:sym typeface="Montaser Arabic"/>
                <a:rtl val="true"/>
              </a:rPr>
              <a:t>التكلفة لكل نقرة (</a:t>
            </a:r>
            <a:r>
              <a:rPr lang="en-US" sz="2800">
                <a:solidFill>
                  <a:srgbClr val="000000"/>
                </a:solidFill>
                <a:latin typeface="Montaser Arabic"/>
                <a:ea typeface="Montaser Arabic"/>
                <a:cs typeface="Montaser Arabic"/>
                <a:sym typeface="Montaser Arabic"/>
              </a:rPr>
              <a:t>CPC</a:t>
            </a:r>
            <a:r>
              <a:rPr lang="ar-EG" sz="2800">
                <a:solidFill>
                  <a:srgbClr val="000000"/>
                </a:solidFill>
                <a:latin typeface="Montaser Arabic"/>
                <a:ea typeface="Montaser Arabic"/>
                <a:cs typeface="Montaser Arabic"/>
                <a:sym typeface="Montaser Arabic"/>
                <a:rtl val="true"/>
              </a:rPr>
              <a:t>): أدنى تكلفة للنقرة كانت لإعلان "</a:t>
            </a:r>
            <a:r>
              <a:rPr lang="en-US" sz="2800">
                <a:solidFill>
                  <a:srgbClr val="000000"/>
                </a:solidFill>
                <a:latin typeface="Montaser Arabic"/>
                <a:ea typeface="Montaser Arabic"/>
                <a:cs typeface="Montaser Arabic"/>
                <a:sym typeface="Montaser Arabic"/>
              </a:rPr>
              <a:t>UISE Services Awareness ad</a:t>
            </a:r>
            <a:r>
              <a:rPr lang="ar-EG" sz="2800">
                <a:solidFill>
                  <a:srgbClr val="000000"/>
                </a:solidFill>
                <a:latin typeface="Montaser Arabic"/>
                <a:ea typeface="Montaser Arabic"/>
                <a:cs typeface="Montaser Arabic"/>
                <a:sym typeface="Montaser Arabic"/>
                <a:rtl val="true"/>
              </a:rPr>
              <a:t>" بقيمة </a:t>
            </a:r>
            <a:r>
              <a:rPr lang="en-US" sz="2800">
                <a:solidFill>
                  <a:srgbClr val="000000"/>
                </a:solidFill>
                <a:latin typeface="Montaser Arabic"/>
                <a:ea typeface="Montaser Arabic"/>
                <a:cs typeface="Montaser Arabic"/>
                <a:sym typeface="Montaser Arabic"/>
              </a:rPr>
              <a:t>0.019</a:t>
            </a:r>
            <a:r>
              <a:rPr lang="ar-EG" sz="2800">
                <a:solidFill>
                  <a:srgbClr val="000000"/>
                </a:solidFill>
                <a:latin typeface="Montaser Arabic"/>
                <a:ea typeface="Montaser Arabic"/>
                <a:cs typeface="Montaser Arabic"/>
                <a:sym typeface="Montaser Arabic"/>
                <a:rtl val="true"/>
              </a:rPr>
              <a:t> دولار، مما يشير إلى كفاءة في التكلفة مقارنة بالحملات الأخرى.</a:t>
            </a:r>
          </a:p>
          <a:p>
            <a:pPr algn="r" rtl="true" marL="604521" indent="-302261" lvl="1">
              <a:lnSpc>
                <a:spcPts val="4172"/>
              </a:lnSpc>
              <a:buFont typeface="Arial"/>
              <a:buChar char="•"/>
            </a:pPr>
            <a:r>
              <a:rPr lang="ar-EG" sz="2800">
                <a:solidFill>
                  <a:srgbClr val="000000"/>
                </a:solidFill>
                <a:latin typeface="Montaser Arabic"/>
                <a:ea typeface="Montaser Arabic"/>
                <a:cs typeface="Montaser Arabic"/>
                <a:sym typeface="Montaser Arabic"/>
                <a:rtl val="true"/>
              </a:rPr>
              <a:t>التكلفة لكل نتيجة: التكلفة مُدارة بشكل جيد، ولكن هناك مجال لتحسين الكفاءة، خاصة في الإعلانات مثل "</a:t>
            </a:r>
            <a:r>
              <a:rPr lang="en-US" sz="2800">
                <a:solidFill>
                  <a:srgbClr val="000000"/>
                </a:solidFill>
                <a:latin typeface="Montaser Arabic"/>
                <a:ea typeface="Montaser Arabic"/>
                <a:cs typeface="Montaser Arabic"/>
                <a:sym typeface="Montaser Arabic"/>
              </a:rPr>
              <a:t>UISE Services Awareness ad - 5% discount</a:t>
            </a:r>
            <a:r>
              <a:rPr lang="ar-EG" sz="2800">
                <a:solidFill>
                  <a:srgbClr val="000000"/>
                </a:solidFill>
                <a:latin typeface="Montaser Arabic"/>
                <a:ea typeface="Montaser Arabic"/>
                <a:cs typeface="Montaser Arabic"/>
                <a:sym typeface="Montaser Arabic"/>
                <a:rtl val="true"/>
              </a:rPr>
              <a:t>" حيث كانت التكلفة لكل نتيجة أعلى نسبيًا (</a:t>
            </a:r>
            <a:r>
              <a:rPr lang="en-US" sz="2800">
                <a:solidFill>
                  <a:srgbClr val="000000"/>
                </a:solidFill>
                <a:latin typeface="Montaser Arabic"/>
                <a:ea typeface="Montaser Arabic"/>
                <a:cs typeface="Montaser Arabic"/>
                <a:sym typeface="Montaser Arabic"/>
              </a:rPr>
              <a:t>0.065</a:t>
            </a:r>
            <a:r>
              <a:rPr lang="ar-EG" sz="2800">
                <a:solidFill>
                  <a:srgbClr val="000000"/>
                </a:solidFill>
                <a:latin typeface="Montaser Arabic"/>
                <a:ea typeface="Montaser Arabic"/>
                <a:cs typeface="Montaser Arabic"/>
                <a:sym typeface="Montaser Arabic"/>
                <a:rtl val="true"/>
              </a:rPr>
              <a:t> دولار).</a:t>
            </a:r>
          </a:p>
          <a:p>
            <a:pPr algn="r" rtl="true">
              <a:lnSpc>
                <a:spcPts val="4172"/>
              </a:lnSpc>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0213" y="-57314"/>
            <a:ext cx="2778718" cy="10565717"/>
            <a:chOff x="0" y="0"/>
            <a:chExt cx="731844" cy="2782740"/>
          </a:xfrm>
        </p:grpSpPr>
        <p:sp>
          <p:nvSpPr>
            <p:cNvPr name="Freeform 3" id="3"/>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FFFF"/>
            </a:solidFill>
          </p:spPr>
        </p:sp>
        <p:sp>
          <p:nvSpPr>
            <p:cNvPr name="TextBox 4" id="4"/>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6305802" y="2174834"/>
            <a:ext cx="2775205" cy="2775205"/>
          </a:xfrm>
          <a:custGeom>
            <a:avLst/>
            <a:gdLst/>
            <a:ahLst/>
            <a:cxnLst/>
            <a:rect r="r" b="b" t="t" l="l"/>
            <a:pathLst>
              <a:path h="2775205" w="2775205">
                <a:moveTo>
                  <a:pt x="2775205" y="0"/>
                </a:moveTo>
                <a:lnTo>
                  <a:pt x="0" y="0"/>
                </a:lnTo>
                <a:lnTo>
                  <a:pt x="0" y="2775205"/>
                </a:lnTo>
                <a:lnTo>
                  <a:pt x="2775205" y="2775205"/>
                </a:lnTo>
                <a:lnTo>
                  <a:pt x="27752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919207" y="2038837"/>
            <a:ext cx="7265055" cy="2911202"/>
          </a:xfrm>
          <a:prstGeom prst="rect">
            <a:avLst/>
          </a:prstGeom>
        </p:spPr>
        <p:txBody>
          <a:bodyPr anchor="t" rtlCol="false" tIns="0" lIns="0" bIns="0" rIns="0">
            <a:spAutoFit/>
          </a:bodyPr>
          <a:lstStyle/>
          <a:p>
            <a:pPr algn="r" rtl="true">
              <a:lnSpc>
                <a:spcPts val="11740"/>
              </a:lnSpc>
            </a:pPr>
            <a:r>
              <a:rPr lang="ar-EG" b="true" sz="8385">
                <a:solidFill>
                  <a:srgbClr val="FFFFFF"/>
                </a:solidFill>
                <a:latin typeface="Montaser Arabic Bold"/>
                <a:ea typeface="Montaser Arabic Bold"/>
                <a:cs typeface="Montaser Arabic Bold"/>
                <a:sym typeface="Montaser Arabic Bold"/>
                <a:rtl val="true"/>
              </a:rPr>
              <a:t> تحسين </a:t>
            </a:r>
            <a:r>
              <a:rPr lang="en-US" b="true" sz="8385">
                <a:solidFill>
                  <a:srgbClr val="FFFFFF"/>
                </a:solidFill>
                <a:latin typeface="Montaser Arabic Bold"/>
                <a:ea typeface="Montaser Arabic Bold"/>
                <a:cs typeface="Montaser Arabic Bold"/>
                <a:sym typeface="Montaser Arabic Bold"/>
              </a:rPr>
              <a:t>SEO</a:t>
            </a:r>
          </a:p>
          <a:p>
            <a:pPr algn="r" rtl="true">
              <a:lnSpc>
                <a:spcPts val="11740"/>
              </a:lnSpc>
            </a:pPr>
            <a:r>
              <a:rPr lang="ar-EG" b="true" sz="8385">
                <a:solidFill>
                  <a:srgbClr val="FFFFFF"/>
                </a:solidFill>
                <a:latin typeface="Montaser Arabic Bold"/>
                <a:ea typeface="Montaser Arabic Bold"/>
                <a:cs typeface="Montaser Arabic Bold"/>
                <a:sym typeface="Montaser Arabic Bold"/>
                <a:rtl val="true"/>
              </a:rPr>
              <a:t>محركات البحث </a:t>
            </a:r>
          </a:p>
        </p:txBody>
      </p:sp>
      <p:grpSp>
        <p:nvGrpSpPr>
          <p:cNvPr name="Group 7" id="7"/>
          <p:cNvGrpSpPr/>
          <p:nvPr/>
        </p:nvGrpSpPr>
        <p:grpSpPr>
          <a:xfrm rot="0">
            <a:off x="2688505" y="-57314"/>
            <a:ext cx="2778718" cy="10565717"/>
            <a:chOff x="0" y="0"/>
            <a:chExt cx="731844" cy="2782740"/>
          </a:xfrm>
        </p:grpSpPr>
        <p:sp>
          <p:nvSpPr>
            <p:cNvPr name="Freeform 8" id="8"/>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A500"/>
            </a:solidFill>
          </p:spPr>
        </p:sp>
        <p:sp>
          <p:nvSpPr>
            <p:cNvPr name="TextBox 9" id="9"/>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8759279" y="6277967"/>
            <a:ext cx="6689194" cy="1889760"/>
          </a:xfrm>
          <a:prstGeom prst="rect">
            <a:avLst/>
          </a:prstGeom>
        </p:spPr>
        <p:txBody>
          <a:bodyPr anchor="t" rtlCol="false" tIns="0" lIns="0" bIns="0" rIns="0">
            <a:spAutoFit/>
          </a:bodyPr>
          <a:lstStyle/>
          <a:p>
            <a:pPr algn="r" rtl="true" marL="777240" indent="-388620" lvl="1">
              <a:lnSpc>
                <a:spcPts val="5040"/>
              </a:lnSpc>
              <a:buFont typeface="Arial"/>
              <a:buChar char="•"/>
            </a:pPr>
            <a:r>
              <a:rPr lang="ar-EG" sz="3600">
                <a:solidFill>
                  <a:srgbClr val="FFFFFF"/>
                </a:solidFill>
                <a:latin typeface="Montaser Arabic"/>
                <a:ea typeface="Montaser Arabic"/>
                <a:cs typeface="Montaser Arabic"/>
                <a:sym typeface="Montaser Arabic"/>
                <a:rtl val="true"/>
              </a:rPr>
              <a:t>شكل الموقع</a:t>
            </a:r>
          </a:p>
          <a:p>
            <a:pPr algn="r" rtl="true" marL="777240" indent="-388620" lvl="1">
              <a:lnSpc>
                <a:spcPts val="5040"/>
              </a:lnSpc>
              <a:buFont typeface="Arial"/>
              <a:buChar char="•"/>
            </a:pPr>
            <a:r>
              <a:rPr lang="ar-EG" sz="3600">
                <a:solidFill>
                  <a:srgbClr val="FFFFFF"/>
                </a:solidFill>
                <a:latin typeface="Montaser Arabic"/>
                <a:ea typeface="Montaser Arabic"/>
                <a:cs typeface="Montaser Arabic"/>
                <a:sym typeface="Montaser Arabic"/>
                <a:rtl val="true"/>
              </a:rPr>
              <a:t>تحليل الموقع </a:t>
            </a:r>
          </a:p>
          <a:p>
            <a:pPr algn="r" rtl="true" marL="777240" indent="-388620" lvl="1">
              <a:lnSpc>
                <a:spcPts val="5040"/>
              </a:lnSpc>
              <a:buFont typeface="Arial"/>
              <a:buChar char="•"/>
            </a:pPr>
            <a:r>
              <a:rPr lang="ar-EG" sz="3600">
                <a:solidFill>
                  <a:srgbClr val="FFFFFF"/>
                </a:solidFill>
                <a:latin typeface="Montaser Arabic"/>
                <a:ea typeface="Montaser Arabic"/>
                <a:cs typeface="Montaser Arabic"/>
                <a:sym typeface="Montaser Arabic"/>
                <a:rtl val="true"/>
              </a:rPr>
              <a:t>انشاء البوستات</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240235" y="1463868"/>
            <a:ext cx="14324603" cy="7359265"/>
          </a:xfrm>
          <a:custGeom>
            <a:avLst/>
            <a:gdLst/>
            <a:ahLst/>
            <a:cxnLst/>
            <a:rect r="r" b="b" t="t" l="l"/>
            <a:pathLst>
              <a:path h="7359265" w="14324603">
                <a:moveTo>
                  <a:pt x="0" y="0"/>
                </a:moveTo>
                <a:lnTo>
                  <a:pt x="14324603" y="0"/>
                </a:lnTo>
                <a:lnTo>
                  <a:pt x="14324603" y="7359264"/>
                </a:lnTo>
                <a:lnTo>
                  <a:pt x="0" y="7359264"/>
                </a:lnTo>
                <a:lnTo>
                  <a:pt x="0" y="0"/>
                </a:lnTo>
                <a:close/>
              </a:path>
            </a:pathLst>
          </a:custGeom>
          <a:blipFill>
            <a:blip r:embed="rId2"/>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240235" y="1463868"/>
            <a:ext cx="14324603" cy="7359265"/>
          </a:xfrm>
          <a:custGeom>
            <a:avLst/>
            <a:gdLst/>
            <a:ahLst/>
            <a:cxnLst/>
            <a:rect r="r" b="b" t="t" l="l"/>
            <a:pathLst>
              <a:path h="7359265" w="14324603">
                <a:moveTo>
                  <a:pt x="0" y="0"/>
                </a:moveTo>
                <a:lnTo>
                  <a:pt x="14324603" y="0"/>
                </a:lnTo>
                <a:lnTo>
                  <a:pt x="14324603" y="7359264"/>
                </a:lnTo>
                <a:lnTo>
                  <a:pt x="0" y="7359264"/>
                </a:lnTo>
                <a:lnTo>
                  <a:pt x="0" y="0"/>
                </a:lnTo>
                <a:close/>
              </a:path>
            </a:pathLst>
          </a:custGeom>
          <a:blipFill>
            <a:blip r:embed="rId2"/>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794026" y="5604620"/>
            <a:ext cx="3767912" cy="4018980"/>
            <a:chOff x="0" y="0"/>
            <a:chExt cx="812800" cy="866959"/>
          </a:xfrm>
        </p:grpSpPr>
        <p:sp>
          <p:nvSpPr>
            <p:cNvPr name="Freeform 11" id="11"/>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2" id="12"/>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3" id="13"/>
          <p:cNvGrpSpPr>
            <a:grpSpLocks noChangeAspect="true"/>
          </p:cNvGrpSpPr>
          <p:nvPr/>
        </p:nvGrpSpPr>
        <p:grpSpPr>
          <a:xfrm rot="0">
            <a:off x="2071001" y="4726575"/>
            <a:ext cx="4398398" cy="4627879"/>
            <a:chOff x="0" y="0"/>
            <a:chExt cx="5842000" cy="6146800"/>
          </a:xfrm>
        </p:grpSpPr>
        <p:sp>
          <p:nvSpPr>
            <p:cNvPr name="Freeform 14" id="14"/>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7464" t="0" r="-7464" b="0"/>
              </a:stretch>
            </a:blipFill>
          </p:spPr>
        </p:sp>
        <p:sp>
          <p:nvSpPr>
            <p:cNvPr name="Freeform 15" id="15"/>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6"/>
              <a:stretch>
                <a:fillRect l="0" t="-286" r="0" b="-286"/>
              </a:stretch>
            </a:blipFill>
          </p:spPr>
        </p:sp>
      </p:grpSp>
      <p:sp>
        <p:nvSpPr>
          <p:cNvPr name="TextBox 16" id="16"/>
          <p:cNvSpPr txBox="true"/>
          <p:nvPr/>
        </p:nvSpPr>
        <p:spPr>
          <a:xfrm rot="0">
            <a:off x="8535281" y="2502992"/>
            <a:ext cx="6168283" cy="1153177"/>
          </a:xfrm>
          <a:prstGeom prst="rect">
            <a:avLst/>
          </a:prstGeom>
        </p:spPr>
        <p:txBody>
          <a:bodyPr anchor="t" rtlCol="false" tIns="0" lIns="0" bIns="0" rIns="0">
            <a:spAutoFit/>
          </a:bodyPr>
          <a:lstStyle/>
          <a:p>
            <a:pPr algn="r" rtl="true">
              <a:lnSpc>
                <a:spcPts val="9414"/>
              </a:lnSpc>
            </a:pPr>
            <a:r>
              <a:rPr lang="ar-EG" sz="6724">
                <a:solidFill>
                  <a:srgbClr val="000000"/>
                </a:solidFill>
                <a:latin typeface="Montaser Arabic"/>
                <a:ea typeface="Montaser Arabic"/>
                <a:cs typeface="Montaser Arabic"/>
                <a:sym typeface="Montaser Arabic"/>
                <a:rtl val="true"/>
              </a:rPr>
              <a:t>تحليل الموقع</a:t>
            </a:r>
          </a:p>
        </p:txBody>
      </p:sp>
      <p:sp>
        <p:nvSpPr>
          <p:cNvPr name="TextBox 17" id="17"/>
          <p:cNvSpPr txBox="true"/>
          <p:nvPr/>
        </p:nvSpPr>
        <p:spPr>
          <a:xfrm rot="0">
            <a:off x="9139238" y="4819967"/>
            <a:ext cx="9525" cy="580390"/>
          </a:xfrm>
          <a:prstGeom prst="rect">
            <a:avLst/>
          </a:prstGeom>
        </p:spPr>
        <p:txBody>
          <a:bodyPr anchor="t" rtlCol="false" tIns="0" lIns="0" bIns="0" rIns="0">
            <a:spAutoFit/>
          </a:bodyPr>
          <a:lstStyle/>
          <a:p>
            <a:pPr algn="ctr" rtl="true">
              <a:lnSpc>
                <a:spcPts val="4759"/>
              </a:lnSpc>
            </a:pPr>
          </a:p>
        </p:txBody>
      </p:sp>
      <p:sp>
        <p:nvSpPr>
          <p:cNvPr name="TextBox 18" id="18"/>
          <p:cNvSpPr txBox="true"/>
          <p:nvPr/>
        </p:nvSpPr>
        <p:spPr>
          <a:xfrm rot="0">
            <a:off x="6989467" y="6410150"/>
            <a:ext cx="10888348" cy="2360295"/>
          </a:xfrm>
          <a:prstGeom prst="rect">
            <a:avLst/>
          </a:prstGeom>
        </p:spPr>
        <p:txBody>
          <a:bodyPr anchor="t" rtlCol="false" tIns="0" lIns="0" bIns="0" rIns="0">
            <a:spAutoFit/>
          </a:bodyPr>
          <a:lstStyle/>
          <a:p>
            <a:pPr algn="just" rtl="true">
              <a:lnSpc>
                <a:spcPts val="3779"/>
              </a:lnSpc>
              <a:spcBef>
                <a:spcPct val="0"/>
              </a:spcBef>
            </a:pPr>
            <a:r>
              <a:rPr lang="ar-EG" sz="2699">
                <a:solidFill>
                  <a:srgbClr val="000000"/>
                </a:solidFill>
                <a:latin typeface="Montaser Arabic"/>
                <a:ea typeface="Montaser Arabic"/>
                <a:cs typeface="Montaser Arabic"/>
                <a:sym typeface="Montaser Arabic"/>
                <a:rtl val="true"/>
              </a:rPr>
              <a:t>قمنا بتحليل الموقع الإلكتروني باستخدام أدوات </a:t>
            </a:r>
            <a:r>
              <a:rPr lang="en-US" sz="2699">
                <a:solidFill>
                  <a:srgbClr val="000000"/>
                </a:solidFill>
                <a:latin typeface="Montaser Arabic"/>
                <a:ea typeface="Montaser Arabic"/>
                <a:cs typeface="Montaser Arabic"/>
                <a:sym typeface="Montaser Arabic"/>
              </a:rPr>
              <a:t>SEMrush</a:t>
            </a:r>
            <a:r>
              <a:rPr lang="ar-EG" sz="2699">
                <a:solidFill>
                  <a:srgbClr val="000000"/>
                </a:solidFill>
                <a:latin typeface="Montaser Arabic"/>
                <a:ea typeface="Montaser Arabic"/>
                <a:cs typeface="Montaser Arabic"/>
                <a:sym typeface="Montaser Arabic"/>
                <a:rtl val="true"/>
              </a:rPr>
              <a:t> و</a:t>
            </a:r>
            <a:r>
              <a:rPr lang="en-US" sz="2699">
                <a:solidFill>
                  <a:srgbClr val="000000"/>
                </a:solidFill>
                <a:latin typeface="Montaser Arabic"/>
                <a:ea typeface="Montaser Arabic"/>
                <a:cs typeface="Montaser Arabic"/>
                <a:sym typeface="Montaser Arabic"/>
              </a:rPr>
              <a:t>Sitechecker</a:t>
            </a:r>
            <a:r>
              <a:rPr lang="ar-EG" sz="2699">
                <a:solidFill>
                  <a:srgbClr val="000000"/>
                </a:solidFill>
                <a:latin typeface="Montaser Arabic"/>
                <a:ea typeface="Montaser Arabic"/>
                <a:cs typeface="Montaser Arabic"/>
                <a:sym typeface="Montaser Arabic"/>
                <a:rtl val="true"/>
              </a:rPr>
              <a:t> لتقييم أدائه وتحسينه. ساعدنا هذا التحليل في تحديد المشكلات التقنية، لتحسين السيو (</a:t>
            </a:r>
            <a:r>
              <a:rPr lang="en-US" sz="2699">
                <a:solidFill>
                  <a:srgbClr val="000000"/>
                </a:solidFill>
                <a:latin typeface="Montaser Arabic"/>
                <a:ea typeface="Montaser Arabic"/>
                <a:cs typeface="Montaser Arabic"/>
                <a:sym typeface="Montaser Arabic"/>
              </a:rPr>
              <a:t>SEO</a:t>
            </a:r>
            <a:r>
              <a:rPr lang="ar-EG" sz="2699">
                <a:solidFill>
                  <a:srgbClr val="000000"/>
                </a:solidFill>
                <a:latin typeface="Montaser Arabic"/>
                <a:ea typeface="Montaser Arabic"/>
                <a:cs typeface="Montaser Arabic"/>
                <a:sym typeface="Montaser Arabic"/>
                <a:rtl val="true"/>
              </a:rPr>
              <a:t>)، وتتبع الكلمات المفتاحية لضمان أن يحقق الموقع أداءً أفضل في محركات البحث، ويزيد من ظهوره أمام الجمهور المستهدف بشكل فعال.</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013863" y="2719849"/>
            <a:ext cx="15732408" cy="4847301"/>
          </a:xfrm>
          <a:custGeom>
            <a:avLst/>
            <a:gdLst/>
            <a:ahLst/>
            <a:cxnLst/>
            <a:rect r="r" b="b" t="t" l="l"/>
            <a:pathLst>
              <a:path h="4847301" w="15732408">
                <a:moveTo>
                  <a:pt x="0" y="0"/>
                </a:moveTo>
                <a:lnTo>
                  <a:pt x="15732408" y="0"/>
                </a:lnTo>
                <a:lnTo>
                  <a:pt x="15732408" y="4847302"/>
                </a:lnTo>
                <a:lnTo>
                  <a:pt x="0" y="4847302"/>
                </a:lnTo>
                <a:lnTo>
                  <a:pt x="0" y="0"/>
                </a:lnTo>
                <a:close/>
              </a:path>
            </a:pathLst>
          </a:custGeom>
          <a:blipFill>
            <a:blip r:embed="rId2"/>
            <a:stretch>
              <a:fillRect l="0" t="-2278" r="0" b="-363"/>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139763" y="1167684"/>
            <a:ext cx="15526078" cy="7781310"/>
          </a:xfrm>
          <a:custGeom>
            <a:avLst/>
            <a:gdLst/>
            <a:ahLst/>
            <a:cxnLst/>
            <a:rect r="r" b="b" t="t" l="l"/>
            <a:pathLst>
              <a:path h="7781310" w="15526078">
                <a:moveTo>
                  <a:pt x="0" y="0"/>
                </a:moveTo>
                <a:lnTo>
                  <a:pt x="15526078" y="0"/>
                </a:lnTo>
                <a:lnTo>
                  <a:pt x="15526078" y="7781310"/>
                </a:lnTo>
                <a:lnTo>
                  <a:pt x="0" y="7781310"/>
                </a:lnTo>
                <a:lnTo>
                  <a:pt x="0" y="0"/>
                </a:lnTo>
                <a:close/>
              </a:path>
            </a:pathLst>
          </a:custGeom>
          <a:blipFill>
            <a:blip r:embed="rId2"/>
            <a:stretch>
              <a:fillRect l="-1593" t="-356" r="-1679" b="-356"/>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950930" y="1740626"/>
            <a:ext cx="15819602" cy="5434462"/>
          </a:xfrm>
          <a:custGeom>
            <a:avLst/>
            <a:gdLst/>
            <a:ahLst/>
            <a:cxnLst/>
            <a:rect r="r" b="b" t="t" l="l"/>
            <a:pathLst>
              <a:path h="5434462" w="15819602">
                <a:moveTo>
                  <a:pt x="0" y="0"/>
                </a:moveTo>
                <a:lnTo>
                  <a:pt x="15819601" y="0"/>
                </a:lnTo>
                <a:lnTo>
                  <a:pt x="15819601" y="5434462"/>
                </a:lnTo>
                <a:lnTo>
                  <a:pt x="0" y="5434462"/>
                </a:lnTo>
                <a:lnTo>
                  <a:pt x="0" y="0"/>
                </a:lnTo>
                <a:close/>
              </a:path>
            </a:pathLst>
          </a:custGeom>
          <a:blipFill>
            <a:blip r:embed="rId2"/>
            <a:stretch>
              <a:fillRect l="-1248" t="0" r="-2067"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890033" y="2119714"/>
            <a:ext cx="15959054" cy="6239922"/>
          </a:xfrm>
          <a:custGeom>
            <a:avLst/>
            <a:gdLst/>
            <a:ahLst/>
            <a:cxnLst/>
            <a:rect r="r" b="b" t="t" l="l"/>
            <a:pathLst>
              <a:path h="6239922" w="15959054">
                <a:moveTo>
                  <a:pt x="0" y="0"/>
                </a:moveTo>
                <a:lnTo>
                  <a:pt x="15959054" y="0"/>
                </a:lnTo>
                <a:lnTo>
                  <a:pt x="15959054" y="6239922"/>
                </a:lnTo>
                <a:lnTo>
                  <a:pt x="0" y="6239922"/>
                </a:lnTo>
                <a:lnTo>
                  <a:pt x="0" y="0"/>
                </a:lnTo>
                <a:close/>
              </a:path>
            </a:pathLst>
          </a:custGeom>
          <a:blipFill>
            <a:blip r:embed="rId2"/>
            <a:stretch>
              <a:fillRect l="-1380" t="-195" r="-1577" b="-195"/>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259461" y="563008"/>
            <a:ext cx="11676767" cy="9411653"/>
          </a:xfrm>
          <a:prstGeom prst="rect">
            <a:avLst/>
          </a:prstGeom>
        </p:spPr>
        <p:txBody>
          <a:bodyPr anchor="t" rtlCol="false" tIns="0" lIns="0" bIns="0" rIns="0">
            <a:spAutoFit/>
          </a:bodyPr>
          <a:lstStyle/>
          <a:p>
            <a:pPr algn="r" rtl="true">
              <a:lnSpc>
                <a:spcPts val="3748"/>
              </a:lnSpc>
            </a:pPr>
            <a:r>
              <a:rPr lang="ar-EG" b="true" sz="2299">
                <a:solidFill>
                  <a:srgbClr val="000000"/>
                </a:solidFill>
                <a:latin typeface="Montaser Arabic Bold"/>
                <a:ea typeface="Montaser Arabic Bold"/>
                <a:cs typeface="Montaser Arabic Bold"/>
                <a:sym typeface="Montaser Arabic Bold"/>
                <a:rtl val="true"/>
              </a:rPr>
              <a:t>دور نظام </a:t>
            </a:r>
            <a:r>
              <a:rPr lang="en-US" b="true" sz="2299">
                <a:solidFill>
                  <a:srgbClr val="000000"/>
                </a:solidFill>
                <a:latin typeface="Montaser Arabic Bold"/>
                <a:ea typeface="Montaser Arabic Bold"/>
                <a:cs typeface="Montaser Arabic Bold"/>
                <a:sym typeface="Montaser Arabic Bold"/>
              </a:rPr>
              <a:t>ERP</a:t>
            </a:r>
            <a:r>
              <a:rPr lang="ar-EG" b="true" sz="2299">
                <a:solidFill>
                  <a:srgbClr val="000000"/>
                </a:solidFill>
                <a:latin typeface="Montaser Arabic Bold"/>
                <a:ea typeface="Montaser Arabic Bold"/>
                <a:cs typeface="Montaser Arabic Bold"/>
                <a:sym typeface="Montaser Arabic Bold"/>
                <a:rtl val="true"/>
              </a:rPr>
              <a:t> في تحسين عمليات المؤسسات والشركات:</a:t>
            </a:r>
          </a:p>
          <a:p>
            <a:pPr algn="r" rtl="true" marL="474979" indent="-237490" lvl="1">
              <a:lnSpc>
                <a:spcPts val="3585"/>
              </a:lnSpc>
              <a:buFont typeface="Arial"/>
              <a:buChar char="•"/>
            </a:pPr>
            <a:r>
              <a:rPr lang="ar-EG" b="true" sz="2199">
                <a:solidFill>
                  <a:srgbClr val="000000"/>
                </a:solidFill>
                <a:latin typeface="Montaser Arabic Bold"/>
                <a:ea typeface="Montaser Arabic Bold"/>
                <a:cs typeface="Montaser Arabic Bold"/>
                <a:sym typeface="Montaser Arabic Bold"/>
                <a:rtl val="true"/>
              </a:rPr>
              <a:t>توحيد البيانات: </a:t>
            </a:r>
          </a:p>
          <a:p>
            <a:pPr algn="r" rtl="true">
              <a:lnSpc>
                <a:spcPts val="3585"/>
              </a:lnSpc>
            </a:pPr>
            <a:r>
              <a:rPr lang="ar-EG" sz="2199">
                <a:solidFill>
                  <a:srgbClr val="000000"/>
                </a:solidFill>
                <a:latin typeface="Montaser Arabic"/>
                <a:ea typeface="Montaser Arabic"/>
                <a:cs typeface="Montaser Arabic"/>
                <a:sym typeface="Montaser Arabic"/>
                <a:rtl val="true"/>
              </a:rPr>
              <a:t>يجمع نظام </a:t>
            </a:r>
            <a:r>
              <a:rPr lang="en-US" sz="2199">
                <a:solidFill>
                  <a:srgbClr val="000000"/>
                </a:solidFill>
                <a:latin typeface="Montaser Arabic"/>
                <a:ea typeface="Montaser Arabic"/>
                <a:cs typeface="Montaser Arabic"/>
                <a:sym typeface="Montaser Arabic"/>
              </a:rPr>
              <a:t>ERP</a:t>
            </a:r>
            <a:r>
              <a:rPr lang="ar-EG" sz="2199">
                <a:solidFill>
                  <a:srgbClr val="000000"/>
                </a:solidFill>
                <a:latin typeface="Montaser Arabic"/>
                <a:ea typeface="Montaser Arabic"/>
                <a:cs typeface="Montaser Arabic"/>
                <a:sym typeface="Montaser Arabic"/>
                <a:rtl val="true"/>
              </a:rPr>
              <a:t> جميع البيانات المتعلقة بالشركة في قاعدة بيانات مركزية، مما يسهل الوصول إليها وتحليلها.</a:t>
            </a:r>
          </a:p>
          <a:p>
            <a:pPr algn="r" rtl="true" marL="474979" indent="-237490" lvl="1">
              <a:lnSpc>
                <a:spcPts val="3585"/>
              </a:lnSpc>
              <a:buFont typeface="Arial"/>
              <a:buChar char="•"/>
            </a:pPr>
            <a:r>
              <a:rPr lang="ar-EG" b="true" sz="2199">
                <a:solidFill>
                  <a:srgbClr val="000000"/>
                </a:solidFill>
                <a:latin typeface="Montaser Arabic Bold"/>
                <a:ea typeface="Montaser Arabic Bold"/>
                <a:cs typeface="Montaser Arabic Bold"/>
                <a:sym typeface="Montaser Arabic Bold"/>
                <a:rtl val="true"/>
              </a:rPr>
              <a:t>تحسين اتخاذ القرارات:</a:t>
            </a:r>
          </a:p>
          <a:p>
            <a:pPr algn="r" rtl="true">
              <a:lnSpc>
                <a:spcPts val="3585"/>
              </a:lnSpc>
            </a:pPr>
            <a:r>
              <a:rPr lang="ar-EG" sz="2199">
                <a:solidFill>
                  <a:srgbClr val="000000"/>
                </a:solidFill>
                <a:latin typeface="Montaser Arabic"/>
                <a:ea typeface="Montaser Arabic"/>
                <a:cs typeface="Montaser Arabic"/>
                <a:sym typeface="Montaser Arabic"/>
                <a:rtl val="true"/>
              </a:rPr>
              <a:t>يوفر نظام </a:t>
            </a:r>
            <a:r>
              <a:rPr lang="en-US" sz="2199">
                <a:solidFill>
                  <a:srgbClr val="000000"/>
                </a:solidFill>
                <a:latin typeface="Montaser Arabic"/>
                <a:ea typeface="Montaser Arabic"/>
                <a:cs typeface="Montaser Arabic"/>
                <a:sym typeface="Montaser Arabic"/>
              </a:rPr>
              <a:t>ERP</a:t>
            </a:r>
            <a:r>
              <a:rPr lang="ar-EG" sz="2199">
                <a:solidFill>
                  <a:srgbClr val="000000"/>
                </a:solidFill>
                <a:latin typeface="Montaser Arabic"/>
                <a:ea typeface="Montaser Arabic"/>
                <a:cs typeface="Montaser Arabic"/>
                <a:sym typeface="Montaser Arabic"/>
                <a:rtl val="true"/>
              </a:rPr>
              <a:t> تقارير وتحليلات دقيقة تساعد المديرين في اتخاذ قرارات أفضل.</a:t>
            </a:r>
          </a:p>
          <a:p>
            <a:pPr algn="r" rtl="true" marL="474979" indent="-237490" lvl="1">
              <a:lnSpc>
                <a:spcPts val="3585"/>
              </a:lnSpc>
              <a:buFont typeface="Arial"/>
              <a:buChar char="•"/>
            </a:pPr>
            <a:r>
              <a:rPr lang="ar-EG" b="true" sz="2199">
                <a:solidFill>
                  <a:srgbClr val="000000"/>
                </a:solidFill>
                <a:latin typeface="Montaser Arabic Bold"/>
                <a:ea typeface="Montaser Arabic Bold"/>
                <a:cs typeface="Montaser Arabic Bold"/>
                <a:sym typeface="Montaser Arabic Bold"/>
                <a:rtl val="true"/>
              </a:rPr>
              <a:t>زيادة الكفاءة:</a:t>
            </a:r>
          </a:p>
          <a:p>
            <a:pPr algn="r" rtl="true">
              <a:lnSpc>
                <a:spcPts val="3585"/>
              </a:lnSpc>
            </a:pPr>
            <a:r>
              <a:rPr lang="ar-EG" sz="2199">
                <a:solidFill>
                  <a:srgbClr val="000000"/>
                </a:solidFill>
                <a:latin typeface="Montaser Arabic"/>
                <a:ea typeface="Montaser Arabic"/>
                <a:cs typeface="Montaser Arabic"/>
                <a:sym typeface="Montaser Arabic"/>
                <a:rtl val="true"/>
              </a:rPr>
              <a:t>يؤدي الأتمتة التي يوفرها نظام </a:t>
            </a:r>
            <a:r>
              <a:rPr lang="en-US" sz="2199">
                <a:solidFill>
                  <a:srgbClr val="000000"/>
                </a:solidFill>
                <a:latin typeface="Montaser Arabic"/>
                <a:ea typeface="Montaser Arabic"/>
                <a:cs typeface="Montaser Arabic"/>
                <a:sym typeface="Montaser Arabic"/>
              </a:rPr>
              <a:t>ERP</a:t>
            </a:r>
            <a:r>
              <a:rPr lang="ar-EG" sz="2199">
                <a:solidFill>
                  <a:srgbClr val="000000"/>
                </a:solidFill>
                <a:latin typeface="Montaser Arabic"/>
                <a:ea typeface="Montaser Arabic"/>
                <a:cs typeface="Montaser Arabic"/>
                <a:sym typeface="Montaser Arabic"/>
                <a:rtl val="true"/>
              </a:rPr>
              <a:t> إلى تقليل الأخطاء اليدوية وزيادة سرعة العمليات.</a:t>
            </a:r>
          </a:p>
          <a:p>
            <a:pPr algn="r" rtl="true" marL="474979" indent="-237490" lvl="1">
              <a:lnSpc>
                <a:spcPts val="3585"/>
              </a:lnSpc>
              <a:buFont typeface="Arial"/>
              <a:buChar char="•"/>
            </a:pPr>
            <a:r>
              <a:rPr lang="ar-EG" b="true" sz="2199">
                <a:solidFill>
                  <a:srgbClr val="000000"/>
                </a:solidFill>
                <a:latin typeface="Montaser Arabic Bold"/>
                <a:ea typeface="Montaser Arabic Bold"/>
                <a:cs typeface="Montaser Arabic Bold"/>
                <a:sym typeface="Montaser Arabic Bold"/>
                <a:rtl val="true"/>
              </a:rPr>
              <a:t>تقليل التكاليف:</a:t>
            </a:r>
          </a:p>
          <a:p>
            <a:pPr algn="r" rtl="true">
              <a:lnSpc>
                <a:spcPts val="3585"/>
              </a:lnSpc>
            </a:pPr>
            <a:r>
              <a:rPr lang="ar-EG" sz="2199">
                <a:solidFill>
                  <a:srgbClr val="000000"/>
                </a:solidFill>
                <a:latin typeface="Montaser Arabic"/>
                <a:ea typeface="Montaser Arabic"/>
                <a:cs typeface="Montaser Arabic"/>
                <a:sym typeface="Montaser Arabic"/>
                <a:rtl val="true"/>
              </a:rPr>
              <a:t>يساهم نظام </a:t>
            </a:r>
            <a:r>
              <a:rPr lang="en-US" sz="2199">
                <a:solidFill>
                  <a:srgbClr val="000000"/>
                </a:solidFill>
                <a:latin typeface="Montaser Arabic"/>
                <a:ea typeface="Montaser Arabic"/>
                <a:cs typeface="Montaser Arabic"/>
                <a:sym typeface="Montaser Arabic"/>
              </a:rPr>
              <a:t>ERP</a:t>
            </a:r>
            <a:r>
              <a:rPr lang="ar-EG" sz="2199">
                <a:solidFill>
                  <a:srgbClr val="000000"/>
                </a:solidFill>
                <a:latin typeface="Montaser Arabic"/>
                <a:ea typeface="Montaser Arabic"/>
                <a:cs typeface="Montaser Arabic"/>
                <a:sym typeface="Montaser Arabic"/>
                <a:rtl val="true"/>
              </a:rPr>
              <a:t> في تقليل التكاليف من خلال تحسين إدارة المخزون وتخطيط الإنتاج </a:t>
            </a:r>
          </a:p>
          <a:p>
            <a:pPr algn="r" rtl="true" marL="474979" indent="-237490" lvl="1">
              <a:lnSpc>
                <a:spcPts val="3585"/>
              </a:lnSpc>
              <a:buFont typeface="Arial"/>
              <a:buChar char="•"/>
            </a:pPr>
            <a:r>
              <a:rPr lang="ar-EG" b="true" sz="2199">
                <a:solidFill>
                  <a:srgbClr val="000000"/>
                </a:solidFill>
                <a:latin typeface="Montaser Arabic Bold"/>
                <a:ea typeface="Montaser Arabic Bold"/>
                <a:cs typeface="Montaser Arabic Bold"/>
                <a:sym typeface="Montaser Arabic Bold"/>
                <a:rtl val="true"/>
              </a:rPr>
              <a:t>تحسين التعاون:</a:t>
            </a:r>
          </a:p>
          <a:p>
            <a:pPr algn="r" rtl="true">
              <a:lnSpc>
                <a:spcPts val="3585"/>
              </a:lnSpc>
            </a:pPr>
            <a:r>
              <a:rPr lang="ar-EG" sz="2199">
                <a:solidFill>
                  <a:srgbClr val="000000"/>
                </a:solidFill>
                <a:latin typeface="Montaser Arabic"/>
                <a:ea typeface="Montaser Arabic"/>
                <a:cs typeface="Montaser Arabic"/>
                <a:sym typeface="Montaser Arabic"/>
                <a:rtl val="true"/>
              </a:rPr>
              <a:t>يسهل نظام </a:t>
            </a:r>
            <a:r>
              <a:rPr lang="en-US" sz="2199">
                <a:solidFill>
                  <a:srgbClr val="000000"/>
                </a:solidFill>
                <a:latin typeface="Montaser Arabic"/>
                <a:ea typeface="Montaser Arabic"/>
                <a:cs typeface="Montaser Arabic"/>
                <a:sym typeface="Montaser Arabic"/>
              </a:rPr>
              <a:t>ERP</a:t>
            </a:r>
            <a:r>
              <a:rPr lang="ar-EG" sz="2199">
                <a:solidFill>
                  <a:srgbClr val="000000"/>
                </a:solidFill>
                <a:latin typeface="Montaser Arabic"/>
                <a:ea typeface="Montaser Arabic"/>
                <a:cs typeface="Montaser Arabic"/>
                <a:sym typeface="Montaser Arabic"/>
                <a:rtl val="true"/>
              </a:rPr>
              <a:t> التواصل والتعاون بين مختلف الأقسام في الشركة.</a:t>
            </a:r>
          </a:p>
          <a:p>
            <a:pPr algn="r" rtl="true">
              <a:lnSpc>
                <a:spcPts val="3585"/>
              </a:lnSpc>
            </a:pPr>
          </a:p>
          <a:p>
            <a:pPr algn="r" rtl="true">
              <a:lnSpc>
                <a:spcPts val="3748"/>
              </a:lnSpc>
            </a:pPr>
            <a:r>
              <a:rPr lang="ar-EG" b="true" sz="2299">
                <a:solidFill>
                  <a:srgbClr val="000000"/>
                </a:solidFill>
                <a:latin typeface="Montaser Arabic Bold"/>
                <a:ea typeface="Montaser Arabic Bold"/>
                <a:cs typeface="Montaser Arabic Bold"/>
                <a:sym typeface="Montaser Arabic Bold"/>
                <a:rtl val="true"/>
              </a:rPr>
              <a:t>نصائح لنجاح تطبيق نظام </a:t>
            </a:r>
            <a:r>
              <a:rPr lang="en-US" b="true" sz="2299">
                <a:solidFill>
                  <a:srgbClr val="000000"/>
                </a:solidFill>
                <a:latin typeface="Montaser Arabic Bold"/>
                <a:ea typeface="Montaser Arabic Bold"/>
                <a:cs typeface="Montaser Arabic Bold"/>
                <a:sym typeface="Montaser Arabic Bold"/>
              </a:rPr>
              <a:t>ERP</a:t>
            </a:r>
            <a:r>
              <a:rPr lang="ar-EG" b="true" sz="2299">
                <a:solidFill>
                  <a:srgbClr val="000000"/>
                </a:solidFill>
                <a:latin typeface="Montaser Arabic Bold"/>
                <a:ea typeface="Montaser Arabic Bold"/>
                <a:cs typeface="Montaser Arabic Bold"/>
                <a:sym typeface="Montaser Arabic Bold"/>
                <a:rtl val="true"/>
              </a:rPr>
              <a:t>:</a:t>
            </a:r>
          </a:p>
          <a:p>
            <a:pPr algn="r" rtl="true" marL="474979" indent="-237490" lvl="1">
              <a:lnSpc>
                <a:spcPts val="3585"/>
              </a:lnSpc>
              <a:buFont typeface="Arial"/>
              <a:buChar char="•"/>
            </a:pPr>
            <a:r>
              <a:rPr lang="ar-EG" b="true" sz="2199">
                <a:solidFill>
                  <a:srgbClr val="000000"/>
                </a:solidFill>
                <a:latin typeface="Montaser Arabic Bold"/>
                <a:ea typeface="Montaser Arabic Bold"/>
                <a:cs typeface="Montaser Arabic Bold"/>
                <a:sym typeface="Montaser Arabic Bold"/>
                <a:rtl val="true"/>
              </a:rPr>
              <a:t>التخطيط الدقيق: </a:t>
            </a:r>
            <a:r>
              <a:rPr lang="ar-EG" sz="2199">
                <a:solidFill>
                  <a:srgbClr val="000000"/>
                </a:solidFill>
                <a:latin typeface="Montaser Arabic"/>
                <a:ea typeface="Montaser Arabic"/>
                <a:cs typeface="Montaser Arabic"/>
                <a:sym typeface="Montaser Arabic"/>
                <a:rtl val="true"/>
              </a:rPr>
              <a:t>يجب وضع خطة تفصيلية لتنفيذ النظام.</a:t>
            </a:r>
          </a:p>
          <a:p>
            <a:pPr algn="r" rtl="true" marL="474979" indent="-237490" lvl="1">
              <a:lnSpc>
                <a:spcPts val="3585"/>
              </a:lnSpc>
              <a:buFont typeface="Arial"/>
              <a:buChar char="•"/>
            </a:pPr>
            <a:r>
              <a:rPr lang="ar-EG" b="true" sz="2199">
                <a:solidFill>
                  <a:srgbClr val="000000"/>
                </a:solidFill>
                <a:latin typeface="Montaser Arabic Bold"/>
                <a:ea typeface="Montaser Arabic Bold"/>
                <a:cs typeface="Montaser Arabic Bold"/>
                <a:sym typeface="Montaser Arabic Bold"/>
                <a:rtl val="true"/>
              </a:rPr>
              <a:t>تدريب الموظفين: </a:t>
            </a:r>
            <a:r>
              <a:rPr lang="ar-EG" sz="2199">
                <a:solidFill>
                  <a:srgbClr val="000000"/>
                </a:solidFill>
                <a:latin typeface="Montaser Arabic"/>
                <a:ea typeface="Montaser Arabic"/>
                <a:cs typeface="Montaser Arabic"/>
                <a:sym typeface="Montaser Arabic"/>
                <a:rtl val="true"/>
              </a:rPr>
              <a:t>يجب تدريب الموظفين على استخدام النظام بشكل جيد.</a:t>
            </a:r>
          </a:p>
          <a:p>
            <a:pPr algn="r" rtl="true" marL="474979" indent="-237490" lvl="1">
              <a:lnSpc>
                <a:spcPts val="3585"/>
              </a:lnSpc>
              <a:buFont typeface="Arial"/>
              <a:buChar char="•"/>
            </a:pPr>
            <a:r>
              <a:rPr lang="ar-EG" b="true" sz="2199">
                <a:solidFill>
                  <a:srgbClr val="000000"/>
                </a:solidFill>
                <a:latin typeface="Montaser Arabic Bold"/>
                <a:ea typeface="Montaser Arabic Bold"/>
                <a:cs typeface="Montaser Arabic Bold"/>
                <a:sym typeface="Montaser Arabic Bold"/>
                <a:rtl val="true"/>
              </a:rPr>
              <a:t>البدء بمشروع تجريبي: </a:t>
            </a:r>
            <a:r>
              <a:rPr lang="ar-EG" sz="2199">
                <a:solidFill>
                  <a:srgbClr val="000000"/>
                </a:solidFill>
                <a:latin typeface="Montaser Arabic"/>
                <a:ea typeface="Montaser Arabic"/>
                <a:cs typeface="Montaser Arabic"/>
                <a:sym typeface="Montaser Arabic"/>
                <a:rtl val="true"/>
              </a:rPr>
              <a:t>يمكن البدء بتطبيق النظام في قسم واحد لتقييم النتائج قبل التوسع.</a:t>
            </a:r>
          </a:p>
          <a:p>
            <a:pPr algn="r" rtl="true" marL="474979" indent="-237490" lvl="1">
              <a:lnSpc>
                <a:spcPts val="3585"/>
              </a:lnSpc>
              <a:buFont typeface="Arial"/>
              <a:buChar char="•"/>
            </a:pPr>
            <a:r>
              <a:rPr lang="ar-EG" b="true" sz="2199">
                <a:solidFill>
                  <a:srgbClr val="000000"/>
                </a:solidFill>
                <a:latin typeface="Montaser Arabic Bold"/>
                <a:ea typeface="Montaser Arabic Bold"/>
                <a:cs typeface="Montaser Arabic Bold"/>
                <a:sym typeface="Montaser Arabic Bold"/>
                <a:rtl val="true"/>
              </a:rPr>
              <a:t>الحصول على دعم الإدارة العليا: </a:t>
            </a:r>
            <a:r>
              <a:rPr lang="ar-EG" sz="2199">
                <a:solidFill>
                  <a:srgbClr val="000000"/>
                </a:solidFill>
                <a:latin typeface="Montaser Arabic"/>
                <a:ea typeface="Montaser Arabic"/>
                <a:cs typeface="Montaser Arabic"/>
                <a:sym typeface="Montaser Arabic"/>
                <a:rtl val="true"/>
              </a:rPr>
              <a:t>يجب الحصول على دعم الإدارة العليا لضمان نجاح المشروع.</a:t>
            </a:r>
          </a:p>
          <a:p>
            <a:pPr algn="r" rtl="true">
              <a:lnSpc>
                <a:spcPts val="3585"/>
              </a:lnSpc>
            </a:pPr>
          </a:p>
        </p:txBody>
      </p:sp>
      <p:grpSp>
        <p:nvGrpSpPr>
          <p:cNvPr name="Group 10" id="10"/>
          <p:cNvGrpSpPr/>
          <p:nvPr/>
        </p:nvGrpSpPr>
        <p:grpSpPr>
          <a:xfrm rot="0">
            <a:off x="1356279" y="5809972"/>
            <a:ext cx="3767912" cy="4018980"/>
            <a:chOff x="0" y="0"/>
            <a:chExt cx="812800" cy="866959"/>
          </a:xfrm>
        </p:grpSpPr>
        <p:sp>
          <p:nvSpPr>
            <p:cNvPr name="Freeform 11" id="11"/>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2" id="12"/>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3" id="13"/>
          <p:cNvGrpSpPr>
            <a:grpSpLocks noChangeAspect="true"/>
          </p:cNvGrpSpPr>
          <p:nvPr/>
        </p:nvGrpSpPr>
        <p:grpSpPr>
          <a:xfrm rot="0">
            <a:off x="1633253" y="4931927"/>
            <a:ext cx="4398398" cy="4627879"/>
            <a:chOff x="0" y="0"/>
            <a:chExt cx="5842000" cy="6146800"/>
          </a:xfrm>
        </p:grpSpPr>
        <p:sp>
          <p:nvSpPr>
            <p:cNvPr name="Freeform 14" id="14"/>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9273" t="0" r="-29273" b="0"/>
              </a:stretch>
            </a:blipFill>
          </p:spPr>
        </p:sp>
        <p:sp>
          <p:nvSpPr>
            <p:cNvPr name="Freeform 15" id="15"/>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171196" y="1028700"/>
            <a:ext cx="15621000" cy="7654290"/>
          </a:xfrm>
          <a:custGeom>
            <a:avLst/>
            <a:gdLst/>
            <a:ahLst/>
            <a:cxnLst/>
            <a:rect r="r" b="b" t="t" l="l"/>
            <a:pathLst>
              <a:path h="7654290" w="15621000">
                <a:moveTo>
                  <a:pt x="0" y="0"/>
                </a:moveTo>
                <a:lnTo>
                  <a:pt x="15621000" y="0"/>
                </a:lnTo>
                <a:lnTo>
                  <a:pt x="15621000" y="7654290"/>
                </a:lnTo>
                <a:lnTo>
                  <a:pt x="0" y="7654290"/>
                </a:lnTo>
                <a:lnTo>
                  <a:pt x="0" y="0"/>
                </a:lnTo>
                <a:close/>
              </a:path>
            </a:pathLst>
          </a:custGeom>
          <a:blipFill>
            <a:blip r:embed="rId2"/>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013863" y="2507456"/>
            <a:ext cx="15734321" cy="5272088"/>
          </a:xfrm>
          <a:custGeom>
            <a:avLst/>
            <a:gdLst/>
            <a:ahLst/>
            <a:cxnLst/>
            <a:rect r="r" b="b" t="t" l="l"/>
            <a:pathLst>
              <a:path h="5272088" w="15734321">
                <a:moveTo>
                  <a:pt x="0" y="0"/>
                </a:moveTo>
                <a:lnTo>
                  <a:pt x="15734321" y="0"/>
                </a:lnTo>
                <a:lnTo>
                  <a:pt x="15734321" y="5272088"/>
                </a:lnTo>
                <a:lnTo>
                  <a:pt x="0" y="5272088"/>
                </a:lnTo>
                <a:lnTo>
                  <a:pt x="0" y="0"/>
                </a:lnTo>
                <a:close/>
              </a:path>
            </a:pathLst>
          </a:custGeom>
          <a:blipFill>
            <a:blip r:embed="rId2"/>
            <a:stretch>
              <a:fillRect l="0" t="-362" r="0" b="-362"/>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181571" y="2843895"/>
            <a:ext cx="15400734" cy="4599210"/>
          </a:xfrm>
          <a:custGeom>
            <a:avLst/>
            <a:gdLst/>
            <a:ahLst/>
            <a:cxnLst/>
            <a:rect r="r" b="b" t="t" l="l"/>
            <a:pathLst>
              <a:path h="4599210" w="15400734">
                <a:moveTo>
                  <a:pt x="0" y="0"/>
                </a:moveTo>
                <a:lnTo>
                  <a:pt x="15400734" y="0"/>
                </a:lnTo>
                <a:lnTo>
                  <a:pt x="15400734" y="4599210"/>
                </a:lnTo>
                <a:lnTo>
                  <a:pt x="0" y="4599210"/>
                </a:lnTo>
                <a:lnTo>
                  <a:pt x="0" y="0"/>
                </a:lnTo>
                <a:close/>
              </a:path>
            </a:pathLst>
          </a:custGeom>
          <a:blipFill>
            <a:blip r:embed="rId2"/>
            <a:stretch>
              <a:fillRect l="0" t="-4440" r="-143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839596" y="2021975"/>
            <a:ext cx="16078467" cy="6243050"/>
          </a:xfrm>
          <a:custGeom>
            <a:avLst/>
            <a:gdLst/>
            <a:ahLst/>
            <a:cxnLst/>
            <a:rect r="r" b="b" t="t" l="l"/>
            <a:pathLst>
              <a:path h="6243050" w="16078467">
                <a:moveTo>
                  <a:pt x="0" y="0"/>
                </a:moveTo>
                <a:lnTo>
                  <a:pt x="16078466" y="0"/>
                </a:lnTo>
                <a:lnTo>
                  <a:pt x="16078466" y="6243050"/>
                </a:lnTo>
                <a:lnTo>
                  <a:pt x="0" y="6243050"/>
                </a:lnTo>
                <a:lnTo>
                  <a:pt x="0" y="0"/>
                </a:lnTo>
                <a:close/>
              </a:path>
            </a:pathLst>
          </a:custGeom>
          <a:blipFill>
            <a:blip r:embed="rId2"/>
            <a:stretch>
              <a:fillRect l="0" t="-1551" r="-143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951113" y="2854854"/>
            <a:ext cx="15903961" cy="4577292"/>
          </a:xfrm>
          <a:custGeom>
            <a:avLst/>
            <a:gdLst/>
            <a:ahLst/>
            <a:cxnLst/>
            <a:rect r="r" b="b" t="t" l="l"/>
            <a:pathLst>
              <a:path h="4577292" w="15903961">
                <a:moveTo>
                  <a:pt x="0" y="0"/>
                </a:moveTo>
                <a:lnTo>
                  <a:pt x="15903961" y="0"/>
                </a:lnTo>
                <a:lnTo>
                  <a:pt x="15903961" y="4577292"/>
                </a:lnTo>
                <a:lnTo>
                  <a:pt x="0" y="4577292"/>
                </a:lnTo>
                <a:lnTo>
                  <a:pt x="0" y="0"/>
                </a:lnTo>
                <a:close/>
              </a:path>
            </a:pathLst>
          </a:custGeom>
          <a:blipFill>
            <a:blip r:embed="rId2"/>
            <a:stretch>
              <a:fillRect l="0" t="0" r="-1430"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265596" y="1287066"/>
            <a:ext cx="15621000" cy="7712869"/>
          </a:xfrm>
          <a:custGeom>
            <a:avLst/>
            <a:gdLst/>
            <a:ahLst/>
            <a:cxnLst/>
            <a:rect r="r" b="b" t="t" l="l"/>
            <a:pathLst>
              <a:path h="7712869" w="15621000">
                <a:moveTo>
                  <a:pt x="0" y="0"/>
                </a:moveTo>
                <a:lnTo>
                  <a:pt x="15621000" y="0"/>
                </a:lnTo>
                <a:lnTo>
                  <a:pt x="15621000" y="7712868"/>
                </a:lnTo>
                <a:lnTo>
                  <a:pt x="0" y="7712868"/>
                </a:lnTo>
                <a:lnTo>
                  <a:pt x="0" y="0"/>
                </a:lnTo>
                <a:close/>
              </a:path>
            </a:pathLst>
          </a:custGeom>
          <a:blipFill>
            <a:blip r:embed="rId2"/>
            <a:stretch>
              <a:fillRect l="0" t="0" r="0" b="0"/>
            </a:stretch>
          </a:blipFill>
        </p:spPr>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580206" y="924145"/>
            <a:ext cx="15104717" cy="8438709"/>
          </a:xfrm>
          <a:custGeom>
            <a:avLst/>
            <a:gdLst/>
            <a:ahLst/>
            <a:cxnLst/>
            <a:rect r="r" b="b" t="t" l="l"/>
            <a:pathLst>
              <a:path h="8438709" w="15104717">
                <a:moveTo>
                  <a:pt x="0" y="0"/>
                </a:moveTo>
                <a:lnTo>
                  <a:pt x="15104717" y="0"/>
                </a:lnTo>
                <a:lnTo>
                  <a:pt x="15104717" y="8438710"/>
                </a:lnTo>
                <a:lnTo>
                  <a:pt x="0" y="8438710"/>
                </a:lnTo>
                <a:lnTo>
                  <a:pt x="0" y="0"/>
                </a:lnTo>
                <a:close/>
              </a:path>
            </a:pathLst>
          </a:custGeom>
          <a:blipFill>
            <a:blip r:embed="rId2"/>
            <a:stretch>
              <a:fillRect l="0" t="-2420" r="-1249" b="-8809"/>
            </a:stretch>
          </a:blipFill>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139729" y="3405770"/>
            <a:ext cx="15603058" cy="5852530"/>
          </a:xfrm>
          <a:custGeom>
            <a:avLst/>
            <a:gdLst/>
            <a:ahLst/>
            <a:cxnLst/>
            <a:rect r="r" b="b" t="t" l="l"/>
            <a:pathLst>
              <a:path h="5852530" w="15603058">
                <a:moveTo>
                  <a:pt x="0" y="0"/>
                </a:moveTo>
                <a:lnTo>
                  <a:pt x="15603059" y="0"/>
                </a:lnTo>
                <a:lnTo>
                  <a:pt x="15603059" y="5852530"/>
                </a:lnTo>
                <a:lnTo>
                  <a:pt x="0" y="5852530"/>
                </a:lnTo>
                <a:lnTo>
                  <a:pt x="0" y="0"/>
                </a:lnTo>
                <a:close/>
              </a:path>
            </a:pathLst>
          </a:custGeom>
          <a:blipFill>
            <a:blip r:embed="rId2"/>
            <a:stretch>
              <a:fillRect l="0" t="0" r="0" b="-20304"/>
            </a:stretch>
          </a:blipFill>
        </p:spPr>
      </p:sp>
      <p:sp>
        <p:nvSpPr>
          <p:cNvPr name="Freeform 9" id="9"/>
          <p:cNvSpPr/>
          <p:nvPr/>
        </p:nvSpPr>
        <p:spPr>
          <a:xfrm flipH="false" flipV="false" rot="0">
            <a:off x="2139729" y="824036"/>
            <a:ext cx="15603058" cy="2535497"/>
          </a:xfrm>
          <a:custGeom>
            <a:avLst/>
            <a:gdLst/>
            <a:ahLst/>
            <a:cxnLst/>
            <a:rect r="r" b="b" t="t" l="l"/>
            <a:pathLst>
              <a:path h="2535497" w="15603058">
                <a:moveTo>
                  <a:pt x="0" y="0"/>
                </a:moveTo>
                <a:lnTo>
                  <a:pt x="15603059" y="0"/>
                </a:lnTo>
                <a:lnTo>
                  <a:pt x="15603059" y="2535497"/>
                </a:lnTo>
                <a:lnTo>
                  <a:pt x="0" y="2535497"/>
                </a:lnTo>
                <a:lnTo>
                  <a:pt x="0" y="0"/>
                </a:lnTo>
                <a:close/>
              </a:path>
            </a:pathLst>
          </a:custGeom>
          <a:blipFill>
            <a:blip r:embed="rId3"/>
            <a:stretch>
              <a:fillRect l="0" t="0" r="0" b="0"/>
            </a:stretch>
          </a:blipFill>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039546" y="1416858"/>
            <a:ext cx="15906395" cy="7453283"/>
          </a:xfrm>
          <a:custGeom>
            <a:avLst/>
            <a:gdLst/>
            <a:ahLst/>
            <a:cxnLst/>
            <a:rect r="r" b="b" t="t" l="l"/>
            <a:pathLst>
              <a:path h="7453283" w="15906395">
                <a:moveTo>
                  <a:pt x="0" y="0"/>
                </a:moveTo>
                <a:lnTo>
                  <a:pt x="15906395" y="0"/>
                </a:lnTo>
                <a:lnTo>
                  <a:pt x="15906395" y="7453284"/>
                </a:lnTo>
                <a:lnTo>
                  <a:pt x="0" y="7453284"/>
                </a:lnTo>
                <a:lnTo>
                  <a:pt x="0" y="0"/>
                </a:lnTo>
                <a:close/>
              </a:path>
            </a:pathLst>
          </a:custGeom>
          <a:blipFill>
            <a:blip r:embed="rId2"/>
            <a:stretch>
              <a:fillRect l="0" t="0" r="-2420"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580206" y="905797"/>
            <a:ext cx="15033761" cy="8475406"/>
          </a:xfrm>
          <a:custGeom>
            <a:avLst/>
            <a:gdLst/>
            <a:ahLst/>
            <a:cxnLst/>
            <a:rect r="r" b="b" t="t" l="l"/>
            <a:pathLst>
              <a:path h="8475406" w="15033761">
                <a:moveTo>
                  <a:pt x="0" y="0"/>
                </a:moveTo>
                <a:lnTo>
                  <a:pt x="15033761" y="0"/>
                </a:lnTo>
                <a:lnTo>
                  <a:pt x="15033761" y="8475406"/>
                </a:lnTo>
                <a:lnTo>
                  <a:pt x="0" y="8475406"/>
                </a:lnTo>
                <a:lnTo>
                  <a:pt x="0" y="0"/>
                </a:lnTo>
                <a:close/>
              </a:path>
            </a:pathLst>
          </a:custGeom>
          <a:blipFill>
            <a:blip r:embed="rId2"/>
            <a:stretch>
              <a:fillRect l="0" t="-2900" r="-1761" b="-1792"/>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a:grpSpLocks noChangeAspect="true"/>
          </p:cNvGrpSpPr>
          <p:nvPr/>
        </p:nvGrpSpPr>
        <p:grpSpPr>
          <a:xfrm rot="0">
            <a:off x="2071001" y="4726575"/>
            <a:ext cx="4398398" cy="4627879"/>
            <a:chOff x="0" y="0"/>
            <a:chExt cx="5842000" cy="6146800"/>
          </a:xfrm>
        </p:grpSpPr>
        <p:sp>
          <p:nvSpPr>
            <p:cNvPr name="Freeform 12" id="12"/>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7"/>
              <a:stretch>
                <a:fillRect l="-5697" t="0" r="-52227" b="0"/>
              </a:stretch>
            </a:blipFill>
          </p:spPr>
        </p:sp>
        <p:sp>
          <p:nvSpPr>
            <p:cNvPr name="Freeform 13" id="13"/>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8"/>
              <a:stretch>
                <a:fillRect l="0" t="-286" r="0" b="-286"/>
              </a:stretch>
            </a:blipFill>
          </p:spPr>
        </p:sp>
      </p:grpSp>
      <p:sp>
        <p:nvSpPr>
          <p:cNvPr name="TextBox 14" id="14"/>
          <p:cNvSpPr txBox="true"/>
          <p:nvPr/>
        </p:nvSpPr>
        <p:spPr>
          <a:xfrm rot="0">
            <a:off x="5801520" y="1963025"/>
            <a:ext cx="10624892" cy="1988201"/>
          </a:xfrm>
          <a:prstGeom prst="rect">
            <a:avLst/>
          </a:prstGeom>
        </p:spPr>
        <p:txBody>
          <a:bodyPr anchor="t" rtlCol="false" tIns="0" lIns="0" bIns="0" rIns="0">
            <a:spAutoFit/>
          </a:bodyPr>
          <a:lstStyle/>
          <a:p>
            <a:pPr algn="r" rtl="true">
              <a:lnSpc>
                <a:spcPts val="8014"/>
              </a:lnSpc>
            </a:pPr>
            <a:r>
              <a:rPr lang="ar-EG" sz="5724">
                <a:solidFill>
                  <a:srgbClr val="000000"/>
                </a:solidFill>
                <a:latin typeface="Montaser Arabic"/>
                <a:ea typeface="Montaser Arabic"/>
                <a:cs typeface="Montaser Arabic"/>
                <a:sym typeface="Montaser Arabic"/>
                <a:rtl val="true"/>
              </a:rPr>
              <a:t>دراسة احتياجات المطاعم والكافيهات</a:t>
            </a:r>
          </a:p>
        </p:txBody>
      </p:sp>
      <p:sp>
        <p:nvSpPr>
          <p:cNvPr name="TextBox 15" id="15"/>
          <p:cNvSpPr txBox="true"/>
          <p:nvPr/>
        </p:nvSpPr>
        <p:spPr>
          <a:xfrm rot="0">
            <a:off x="6934720" y="6204670"/>
            <a:ext cx="10998200" cy="4275180"/>
          </a:xfrm>
          <a:prstGeom prst="rect">
            <a:avLst/>
          </a:prstGeom>
        </p:spPr>
        <p:txBody>
          <a:bodyPr anchor="t" rtlCol="false" tIns="0" lIns="0" bIns="0" rIns="0">
            <a:spAutoFit/>
          </a:bodyPr>
          <a:lstStyle/>
          <a:p>
            <a:pPr algn="just" rtl="true">
              <a:lnSpc>
                <a:spcPts val="3760"/>
              </a:lnSpc>
            </a:pPr>
            <a:r>
              <a:rPr lang="ar-EG" sz="2685">
                <a:solidFill>
                  <a:srgbClr val="000000"/>
                </a:solidFill>
                <a:latin typeface="Montaser Arabic"/>
                <a:ea typeface="Montaser Arabic"/>
                <a:cs typeface="Montaser Arabic"/>
                <a:sym typeface="Montaser Arabic"/>
                <a:rtl val="true"/>
              </a:rPr>
              <a:t>التحديات التي تواجه المطاعم في مصر:</a:t>
            </a:r>
          </a:p>
          <a:p>
            <a:pPr algn="r">
              <a:lnSpc>
                <a:spcPts val="3760"/>
              </a:lnSpc>
            </a:pPr>
            <a:r>
              <a:rPr lang="en-US" sz="2685">
                <a:solidFill>
                  <a:srgbClr val="000000"/>
                </a:solidFill>
                <a:latin typeface="Montaser Arabic"/>
                <a:ea typeface="Montaser Arabic"/>
                <a:cs typeface="Montaser Arabic"/>
                <a:sym typeface="Montaser Arabic"/>
              </a:rPr>
              <a:t>  </a:t>
            </a:r>
            <a:r>
              <a:rPr lang="ar-EG" sz="2685">
                <a:solidFill>
                  <a:srgbClr val="000000"/>
                </a:solidFill>
                <a:latin typeface="Montaser Arabic"/>
                <a:ea typeface="Montaser Arabic"/>
                <a:cs typeface="Montaser Arabic"/>
                <a:sym typeface="Montaser Arabic"/>
                <a:rtl val="true"/>
              </a:rPr>
              <a:t>المطاعم الصغيرة: عدم وجود محاسبة مالية، عدم وجود تخطيط استراتيجي</a:t>
            </a:r>
            <a:r>
              <a:rPr lang="en-US" sz="2685">
                <a:solidFill>
                  <a:srgbClr val="000000"/>
                </a:solidFill>
                <a:latin typeface="Montaser Arabic"/>
                <a:ea typeface="Montaser Arabic"/>
                <a:cs typeface="Montaser Arabic"/>
                <a:sym typeface="Montaser Arabic"/>
              </a:rPr>
              <a:t>.</a:t>
            </a:r>
          </a:p>
          <a:p>
            <a:pPr algn="r">
              <a:lnSpc>
                <a:spcPts val="3760"/>
              </a:lnSpc>
            </a:pPr>
            <a:r>
              <a:rPr lang="en-US" sz="2685">
                <a:solidFill>
                  <a:srgbClr val="000000"/>
                </a:solidFill>
                <a:latin typeface="Montaser Arabic"/>
                <a:ea typeface="Montaser Arabic"/>
                <a:cs typeface="Montaser Arabic"/>
                <a:sym typeface="Montaser Arabic"/>
              </a:rPr>
              <a:t>  </a:t>
            </a:r>
            <a:r>
              <a:rPr lang="ar-EG" sz="2685">
                <a:solidFill>
                  <a:srgbClr val="000000"/>
                </a:solidFill>
                <a:latin typeface="Montaser Arabic"/>
                <a:ea typeface="Montaser Arabic"/>
                <a:cs typeface="Montaser Arabic"/>
                <a:sym typeface="Montaser Arabic"/>
                <a:rtl val="true"/>
              </a:rPr>
              <a:t>المطاعم المتوسطة: النمو السريع، زيادة عدد الموظفين، الحاجة لتحسين خدمة العملاء وإدارة المخزون</a:t>
            </a:r>
            <a:r>
              <a:rPr lang="en-US" sz="2685">
                <a:solidFill>
                  <a:srgbClr val="000000"/>
                </a:solidFill>
                <a:latin typeface="Montaser Arabic"/>
                <a:ea typeface="Montaser Arabic"/>
                <a:cs typeface="Montaser Arabic"/>
                <a:sym typeface="Montaser Arabic"/>
              </a:rPr>
              <a:t>.</a:t>
            </a:r>
          </a:p>
          <a:p>
            <a:pPr algn="r">
              <a:lnSpc>
                <a:spcPts val="3760"/>
              </a:lnSpc>
            </a:pPr>
            <a:r>
              <a:rPr lang="en-US" sz="2685">
                <a:solidFill>
                  <a:srgbClr val="000000"/>
                </a:solidFill>
                <a:latin typeface="Montaser Arabic"/>
                <a:ea typeface="Montaser Arabic"/>
                <a:cs typeface="Montaser Arabic"/>
                <a:sym typeface="Montaser Arabic"/>
              </a:rPr>
              <a:t>  </a:t>
            </a:r>
            <a:r>
              <a:rPr lang="ar-EG" sz="2685">
                <a:solidFill>
                  <a:srgbClr val="000000"/>
                </a:solidFill>
                <a:latin typeface="Montaser Arabic"/>
                <a:ea typeface="Montaser Arabic"/>
                <a:cs typeface="Montaser Arabic"/>
                <a:sym typeface="Montaser Arabic"/>
                <a:rtl val="true"/>
              </a:rPr>
              <a:t>المطاعم الكبيرة والسلاسل: توحيد الخدمة بين الفروع، إدارة الموظفين، إدارة العلامة التجارية</a:t>
            </a:r>
            <a:r>
              <a:rPr lang="en-US" sz="2685">
                <a:solidFill>
                  <a:srgbClr val="000000"/>
                </a:solidFill>
                <a:latin typeface="Montaser Arabic"/>
                <a:ea typeface="Montaser Arabic"/>
                <a:cs typeface="Montaser Arabic"/>
                <a:sym typeface="Montaser Arabic"/>
              </a:rPr>
              <a:t>.</a:t>
            </a:r>
          </a:p>
          <a:p>
            <a:pPr algn="l">
              <a:lnSpc>
                <a:spcPts val="3760"/>
              </a:lnSpc>
            </a:pPr>
            <a:r>
              <a:rPr lang="en-US" sz="2685">
                <a:solidFill>
                  <a:srgbClr val="000000"/>
                </a:solidFill>
                <a:latin typeface="Montaser Arabic"/>
                <a:ea typeface="Montaser Arabic"/>
                <a:cs typeface="Montaser Arabic"/>
                <a:sym typeface="Montaser Arabic"/>
              </a:rPr>
              <a:t>  </a:t>
            </a:r>
          </a:p>
          <a:p>
            <a:pPr algn="l">
              <a:lnSpc>
                <a:spcPts val="3760"/>
              </a:lnSpc>
            </a:pP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844108" y="2062771"/>
            <a:ext cx="15815541" cy="6161458"/>
          </a:xfrm>
          <a:custGeom>
            <a:avLst/>
            <a:gdLst/>
            <a:ahLst/>
            <a:cxnLst/>
            <a:rect r="r" b="b" t="t" l="l"/>
            <a:pathLst>
              <a:path h="6161458" w="15815541">
                <a:moveTo>
                  <a:pt x="0" y="0"/>
                </a:moveTo>
                <a:lnTo>
                  <a:pt x="15815541" y="0"/>
                </a:lnTo>
                <a:lnTo>
                  <a:pt x="15815541" y="6161458"/>
                </a:lnTo>
                <a:lnTo>
                  <a:pt x="0" y="6161458"/>
                </a:lnTo>
                <a:lnTo>
                  <a:pt x="0" y="0"/>
                </a:lnTo>
                <a:close/>
              </a:path>
            </a:pathLst>
          </a:custGeom>
          <a:blipFill>
            <a:blip r:embed="rId2"/>
            <a:stretch>
              <a:fillRect l="-724" t="0" r="-795" b="0"/>
            </a:stretch>
          </a:blipFill>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999404" y="946813"/>
            <a:ext cx="15509592" cy="4764405"/>
          </a:xfrm>
          <a:custGeom>
            <a:avLst/>
            <a:gdLst/>
            <a:ahLst/>
            <a:cxnLst/>
            <a:rect r="r" b="b" t="t" l="l"/>
            <a:pathLst>
              <a:path h="4764405" w="15509592">
                <a:moveTo>
                  <a:pt x="0" y="0"/>
                </a:moveTo>
                <a:lnTo>
                  <a:pt x="15509593" y="0"/>
                </a:lnTo>
                <a:lnTo>
                  <a:pt x="15509593" y="4764405"/>
                </a:lnTo>
                <a:lnTo>
                  <a:pt x="0" y="4764405"/>
                </a:lnTo>
                <a:lnTo>
                  <a:pt x="0" y="0"/>
                </a:lnTo>
                <a:close/>
              </a:path>
            </a:pathLst>
          </a:custGeom>
          <a:blipFill>
            <a:blip r:embed="rId2"/>
            <a:stretch>
              <a:fillRect l="-718" t="0" r="0" b="0"/>
            </a:stretch>
          </a:blipFill>
        </p:spPr>
      </p:sp>
      <p:sp>
        <p:nvSpPr>
          <p:cNvPr name="Freeform 9" id="9"/>
          <p:cNvSpPr/>
          <p:nvPr/>
        </p:nvSpPr>
        <p:spPr>
          <a:xfrm flipH="false" flipV="false" rot="0">
            <a:off x="1991325" y="5772981"/>
            <a:ext cx="15509592" cy="3567206"/>
          </a:xfrm>
          <a:custGeom>
            <a:avLst/>
            <a:gdLst/>
            <a:ahLst/>
            <a:cxnLst/>
            <a:rect r="r" b="b" t="t" l="l"/>
            <a:pathLst>
              <a:path h="3567206" w="15509592">
                <a:moveTo>
                  <a:pt x="0" y="0"/>
                </a:moveTo>
                <a:lnTo>
                  <a:pt x="15509593" y="0"/>
                </a:lnTo>
                <a:lnTo>
                  <a:pt x="15509593" y="3567206"/>
                </a:lnTo>
                <a:lnTo>
                  <a:pt x="0" y="3567206"/>
                </a:lnTo>
                <a:lnTo>
                  <a:pt x="0" y="0"/>
                </a:lnTo>
                <a:close/>
              </a:path>
            </a:pathLst>
          </a:custGeom>
          <a:blipFill>
            <a:blip r:embed="rId3"/>
            <a:stretch>
              <a:fillRect l="0" t="0" r="0" b="0"/>
            </a:stretch>
          </a:blipFill>
        </p:spPr>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580206" y="753517"/>
            <a:ext cx="14490294" cy="8779967"/>
          </a:xfrm>
          <a:custGeom>
            <a:avLst/>
            <a:gdLst/>
            <a:ahLst/>
            <a:cxnLst/>
            <a:rect r="r" b="b" t="t" l="l"/>
            <a:pathLst>
              <a:path h="8779967" w="14490294">
                <a:moveTo>
                  <a:pt x="0" y="0"/>
                </a:moveTo>
                <a:lnTo>
                  <a:pt x="14490294" y="0"/>
                </a:lnTo>
                <a:lnTo>
                  <a:pt x="14490294" y="8779966"/>
                </a:lnTo>
                <a:lnTo>
                  <a:pt x="0" y="8779966"/>
                </a:lnTo>
                <a:lnTo>
                  <a:pt x="0" y="0"/>
                </a:lnTo>
                <a:close/>
              </a:path>
            </a:pathLst>
          </a:custGeom>
          <a:blipFill>
            <a:blip r:embed="rId2"/>
            <a:stretch>
              <a:fillRect l="0" t="-1092" r="-1302" b="-1310"/>
            </a:stretch>
          </a:blipFill>
        </p:spPr>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56279" y="5809972"/>
            <a:ext cx="3767912" cy="4018980"/>
            <a:chOff x="0" y="0"/>
            <a:chExt cx="812800" cy="866959"/>
          </a:xfrm>
        </p:grpSpPr>
        <p:sp>
          <p:nvSpPr>
            <p:cNvPr name="Freeform 6" id="6"/>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7" id="7"/>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580206" y="753517"/>
            <a:ext cx="14490294" cy="8779967"/>
          </a:xfrm>
          <a:custGeom>
            <a:avLst/>
            <a:gdLst/>
            <a:ahLst/>
            <a:cxnLst/>
            <a:rect r="r" b="b" t="t" l="l"/>
            <a:pathLst>
              <a:path h="8779967" w="14490294">
                <a:moveTo>
                  <a:pt x="0" y="0"/>
                </a:moveTo>
                <a:lnTo>
                  <a:pt x="14490294" y="0"/>
                </a:lnTo>
                <a:lnTo>
                  <a:pt x="14490294" y="8779966"/>
                </a:lnTo>
                <a:lnTo>
                  <a:pt x="0" y="8779966"/>
                </a:lnTo>
                <a:lnTo>
                  <a:pt x="0" y="0"/>
                </a:lnTo>
                <a:close/>
              </a:path>
            </a:pathLst>
          </a:custGeom>
          <a:blipFill>
            <a:blip r:embed="rId2"/>
            <a:stretch>
              <a:fillRect l="0" t="-1092" r="-1302" b="-1310"/>
            </a:stretch>
          </a:blipFill>
        </p:spPr>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794026" y="5604620"/>
            <a:ext cx="3767912" cy="4018980"/>
            <a:chOff x="0" y="0"/>
            <a:chExt cx="812800" cy="866959"/>
          </a:xfrm>
        </p:grpSpPr>
        <p:sp>
          <p:nvSpPr>
            <p:cNvPr name="Freeform 11" id="11"/>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2" id="12"/>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3" id="13"/>
          <p:cNvGrpSpPr>
            <a:grpSpLocks noChangeAspect="true"/>
          </p:cNvGrpSpPr>
          <p:nvPr/>
        </p:nvGrpSpPr>
        <p:grpSpPr>
          <a:xfrm rot="0">
            <a:off x="2071001" y="4726575"/>
            <a:ext cx="4398398" cy="4627879"/>
            <a:chOff x="0" y="0"/>
            <a:chExt cx="5842000" cy="6146800"/>
          </a:xfrm>
        </p:grpSpPr>
        <p:sp>
          <p:nvSpPr>
            <p:cNvPr name="Freeform 14" id="14"/>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7464" t="0" r="-7464" b="0"/>
              </a:stretch>
            </a:blipFill>
          </p:spPr>
        </p:sp>
        <p:sp>
          <p:nvSpPr>
            <p:cNvPr name="Freeform 15" id="15"/>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6"/>
              <a:stretch>
                <a:fillRect l="0" t="-286" r="0" b="-286"/>
              </a:stretch>
            </a:blipFill>
          </p:spPr>
        </p:sp>
      </p:grpSp>
      <p:sp>
        <p:nvSpPr>
          <p:cNvPr name="TextBox 16" id="16"/>
          <p:cNvSpPr txBox="true"/>
          <p:nvPr/>
        </p:nvSpPr>
        <p:spPr>
          <a:xfrm rot="0">
            <a:off x="9234488" y="2607767"/>
            <a:ext cx="9704503" cy="1153177"/>
          </a:xfrm>
          <a:prstGeom prst="rect">
            <a:avLst/>
          </a:prstGeom>
        </p:spPr>
        <p:txBody>
          <a:bodyPr anchor="t" rtlCol="false" tIns="0" lIns="0" bIns="0" rIns="0">
            <a:spAutoFit/>
          </a:bodyPr>
          <a:lstStyle/>
          <a:p>
            <a:pPr algn="l">
              <a:lnSpc>
                <a:spcPts val="9414"/>
              </a:lnSpc>
            </a:pPr>
            <a:r>
              <a:rPr lang="en-US" sz="6724">
                <a:solidFill>
                  <a:srgbClr val="000000"/>
                </a:solidFill>
                <a:latin typeface="Montaser Arabic"/>
                <a:ea typeface="Montaser Arabic"/>
                <a:cs typeface="Montaser Arabic"/>
                <a:sym typeface="Montaser Arabic"/>
              </a:rPr>
              <a:t>SEO TACTICS</a:t>
            </a:r>
          </a:p>
        </p:txBody>
      </p:sp>
      <p:sp>
        <p:nvSpPr>
          <p:cNvPr name="TextBox 17" id="17"/>
          <p:cNvSpPr txBox="true"/>
          <p:nvPr/>
        </p:nvSpPr>
        <p:spPr>
          <a:xfrm rot="0">
            <a:off x="9139238" y="4819967"/>
            <a:ext cx="9525" cy="580390"/>
          </a:xfrm>
          <a:prstGeom prst="rect">
            <a:avLst/>
          </a:prstGeom>
        </p:spPr>
        <p:txBody>
          <a:bodyPr anchor="t" rtlCol="false" tIns="0" lIns="0" bIns="0" rIns="0">
            <a:spAutoFit/>
          </a:bodyPr>
          <a:lstStyle/>
          <a:p>
            <a:pPr algn="ctr" rtl="true">
              <a:lnSpc>
                <a:spcPts val="4759"/>
              </a:lnSpc>
            </a:pPr>
          </a:p>
        </p:txBody>
      </p:sp>
      <p:sp>
        <p:nvSpPr>
          <p:cNvPr name="TextBox 18" id="18"/>
          <p:cNvSpPr txBox="true"/>
          <p:nvPr/>
        </p:nvSpPr>
        <p:spPr>
          <a:xfrm rot="0">
            <a:off x="7146800" y="5912524"/>
            <a:ext cx="10888348" cy="3967836"/>
          </a:xfrm>
          <a:prstGeom prst="rect">
            <a:avLst/>
          </a:prstGeom>
        </p:spPr>
        <p:txBody>
          <a:bodyPr anchor="t" rtlCol="false" tIns="0" lIns="0" bIns="0" rIns="0">
            <a:spAutoFit/>
          </a:bodyPr>
          <a:lstStyle/>
          <a:p>
            <a:pPr algn="just" rtl="true">
              <a:lnSpc>
                <a:spcPts val="2850"/>
              </a:lnSpc>
              <a:spcBef>
                <a:spcPct val="0"/>
              </a:spcBef>
            </a:pPr>
            <a:r>
              <a:rPr lang="ar-EG" b="true" sz="2035">
                <a:solidFill>
                  <a:srgbClr val="000000"/>
                </a:solidFill>
                <a:latin typeface="Montaser Arabic Bold"/>
                <a:ea typeface="Montaser Arabic Bold"/>
                <a:cs typeface="Montaser Arabic Bold"/>
                <a:sym typeface="Montaser Arabic Bold"/>
                <a:rtl val="true"/>
              </a:rPr>
              <a:t>لمواضيع الرئيسية التالية:</a:t>
            </a:r>
          </a:p>
          <a:p>
            <a:pPr algn="just" rtl="true">
              <a:lnSpc>
                <a:spcPts val="2850"/>
              </a:lnSpc>
              <a:spcBef>
                <a:spcPct val="0"/>
              </a:spcBef>
            </a:pPr>
            <a:r>
              <a:rPr lang="ar-EG" b="true" sz="2035">
                <a:solidFill>
                  <a:srgbClr val="000000"/>
                </a:solidFill>
                <a:latin typeface="Montaser Arabic Bold"/>
                <a:ea typeface="Montaser Arabic Bold"/>
                <a:cs typeface="Montaser Arabic Bold"/>
                <a:sym typeface="Montaser Arabic Bold"/>
                <a:rtl val="true"/>
              </a:rPr>
              <a:t>نظم </a:t>
            </a:r>
            <a:r>
              <a:rPr lang="en-US" b="true" sz="2035">
                <a:solidFill>
                  <a:srgbClr val="000000"/>
                </a:solidFill>
                <a:latin typeface="Montaser Arabic Bold"/>
                <a:ea typeface="Montaser Arabic Bold"/>
                <a:cs typeface="Montaser Arabic Bold"/>
                <a:sym typeface="Montaser Arabic Bold"/>
              </a:rPr>
              <a:t>ERP</a:t>
            </a:r>
            <a:r>
              <a:rPr lang="ar-EG" b="true" sz="2035">
                <a:solidFill>
                  <a:srgbClr val="000000"/>
                </a:solidFill>
                <a:latin typeface="Montaser Arabic Bold"/>
                <a:ea typeface="Montaser Arabic Bold"/>
                <a:cs typeface="Montaser Arabic Bold"/>
                <a:sym typeface="Montaser Arabic Bold"/>
                <a:rtl val="true"/>
              </a:rPr>
              <a:t> بشكل عام: </a:t>
            </a:r>
            <a:r>
              <a:rPr lang="ar-EG" sz="2035">
                <a:solidFill>
                  <a:srgbClr val="000000"/>
                </a:solidFill>
                <a:latin typeface="Montaser Arabic"/>
                <a:ea typeface="Montaser Arabic"/>
                <a:cs typeface="Montaser Arabic"/>
                <a:sym typeface="Montaser Arabic"/>
                <a:rtl val="true"/>
              </a:rPr>
              <a:t>تعريف </a:t>
            </a:r>
            <a:r>
              <a:rPr lang="en-US" sz="2035">
                <a:solidFill>
                  <a:srgbClr val="000000"/>
                </a:solidFill>
                <a:latin typeface="Montaser Arabic"/>
                <a:ea typeface="Montaser Arabic"/>
                <a:cs typeface="Montaser Arabic"/>
                <a:sym typeface="Montaser Arabic"/>
              </a:rPr>
              <a:t>ERP</a:t>
            </a:r>
            <a:r>
              <a:rPr lang="ar-EG" sz="2035">
                <a:solidFill>
                  <a:srgbClr val="000000"/>
                </a:solidFill>
                <a:latin typeface="Montaser Arabic"/>
                <a:ea typeface="Montaser Arabic"/>
                <a:cs typeface="Montaser Arabic"/>
                <a:sym typeface="Montaser Arabic"/>
                <a:rtl val="true"/>
              </a:rPr>
              <a:t>، فوائده، أنواعها، ومقارنتها بأنظمة أخرى.</a:t>
            </a:r>
          </a:p>
          <a:p>
            <a:pPr algn="just" rtl="true">
              <a:lnSpc>
                <a:spcPts val="2850"/>
              </a:lnSpc>
              <a:spcBef>
                <a:spcPct val="0"/>
              </a:spcBef>
            </a:pPr>
            <a:r>
              <a:rPr lang="en-US" b="true" sz="2035">
                <a:solidFill>
                  <a:srgbClr val="000000"/>
                </a:solidFill>
                <a:latin typeface="Montaser Arabic Bold"/>
                <a:ea typeface="Montaser Arabic Bold"/>
                <a:cs typeface="Montaser Arabic Bold"/>
                <a:sym typeface="Montaser Arabic Bold"/>
              </a:rPr>
              <a:t>ERP</a:t>
            </a:r>
            <a:r>
              <a:rPr lang="ar-EG" b="true" sz="2035">
                <a:solidFill>
                  <a:srgbClr val="000000"/>
                </a:solidFill>
                <a:latin typeface="Montaser Arabic Bold"/>
                <a:ea typeface="Montaser Arabic Bold"/>
                <a:cs typeface="Montaser Arabic Bold"/>
                <a:sym typeface="Montaser Arabic Bold"/>
                <a:rtl val="true"/>
              </a:rPr>
              <a:t> في مصر: سوق </a:t>
            </a:r>
            <a:r>
              <a:rPr lang="en-US" b="true" sz="2035">
                <a:solidFill>
                  <a:srgbClr val="000000"/>
                </a:solidFill>
                <a:latin typeface="Montaser Arabic Bold"/>
                <a:ea typeface="Montaser Arabic Bold"/>
                <a:cs typeface="Montaser Arabic Bold"/>
                <a:sym typeface="Montaser Arabic Bold"/>
              </a:rPr>
              <a:t>ERP</a:t>
            </a:r>
            <a:r>
              <a:rPr lang="ar-EG" b="true" sz="2035">
                <a:solidFill>
                  <a:srgbClr val="000000"/>
                </a:solidFill>
                <a:latin typeface="Montaser Arabic Bold"/>
                <a:ea typeface="Montaser Arabic Bold"/>
                <a:cs typeface="Montaser Arabic Bold"/>
                <a:sym typeface="Montaser Arabic Bold"/>
                <a:rtl val="true"/>
              </a:rPr>
              <a:t> في مصر،</a:t>
            </a:r>
            <a:r>
              <a:rPr lang="ar-EG" sz="2035">
                <a:solidFill>
                  <a:srgbClr val="000000"/>
                </a:solidFill>
                <a:latin typeface="Montaser Arabic"/>
                <a:ea typeface="Montaser Arabic"/>
                <a:cs typeface="Montaser Arabic"/>
                <a:sym typeface="Montaser Arabic"/>
                <a:rtl val="true"/>
              </a:rPr>
              <a:t> الشركات الرائدة، قصص نجاح، والتحديات التي تواجه الشركات المصرية.</a:t>
            </a:r>
          </a:p>
          <a:p>
            <a:pPr algn="just" rtl="true">
              <a:lnSpc>
                <a:spcPts val="2850"/>
              </a:lnSpc>
              <a:spcBef>
                <a:spcPct val="0"/>
              </a:spcBef>
            </a:pPr>
            <a:r>
              <a:rPr lang="ar-EG" b="true" sz="2035">
                <a:solidFill>
                  <a:srgbClr val="000000"/>
                </a:solidFill>
                <a:latin typeface="Montaser Arabic Bold"/>
                <a:ea typeface="Montaser Arabic Bold"/>
                <a:cs typeface="Montaser Arabic Bold"/>
                <a:sym typeface="Montaser Arabic Bold"/>
                <a:rtl val="true"/>
              </a:rPr>
              <a:t>اختيار ونشر نظام </a:t>
            </a:r>
            <a:r>
              <a:rPr lang="en-US" b="true" sz="2035">
                <a:solidFill>
                  <a:srgbClr val="000000"/>
                </a:solidFill>
                <a:latin typeface="Montaser Arabic Bold"/>
                <a:ea typeface="Montaser Arabic Bold"/>
                <a:cs typeface="Montaser Arabic Bold"/>
                <a:sym typeface="Montaser Arabic Bold"/>
              </a:rPr>
              <a:t>ERP</a:t>
            </a:r>
            <a:r>
              <a:rPr lang="ar-EG" b="true" sz="2035">
                <a:solidFill>
                  <a:srgbClr val="000000"/>
                </a:solidFill>
                <a:latin typeface="Montaser Arabic Bold"/>
                <a:ea typeface="Montaser Arabic Bold"/>
                <a:cs typeface="Montaser Arabic Bold"/>
                <a:sym typeface="Montaser Arabic Bold"/>
                <a:rtl val="true"/>
              </a:rPr>
              <a:t>: </a:t>
            </a:r>
            <a:r>
              <a:rPr lang="ar-EG" sz="2035">
                <a:solidFill>
                  <a:srgbClr val="000000"/>
                </a:solidFill>
                <a:latin typeface="Montaser Arabic"/>
                <a:ea typeface="Montaser Arabic"/>
                <a:cs typeface="Montaser Arabic"/>
                <a:sym typeface="Montaser Arabic"/>
                <a:rtl val="true"/>
              </a:rPr>
              <a:t>كيفية اختيار النظام المناسب للشركة، خطوات التنفيذ، والتكامل مع الأنظمة الأخرى.</a:t>
            </a:r>
          </a:p>
          <a:p>
            <a:pPr algn="just" rtl="true">
              <a:lnSpc>
                <a:spcPts val="2850"/>
              </a:lnSpc>
              <a:spcBef>
                <a:spcPct val="0"/>
              </a:spcBef>
            </a:pPr>
            <a:r>
              <a:rPr lang="ar-EG" b="true" sz="2035">
                <a:solidFill>
                  <a:srgbClr val="000000"/>
                </a:solidFill>
                <a:latin typeface="Montaser Arabic Bold"/>
                <a:ea typeface="Montaser Arabic Bold"/>
                <a:cs typeface="Montaser Arabic Bold"/>
                <a:sym typeface="Montaser Arabic Bold"/>
                <a:rtl val="true"/>
              </a:rPr>
              <a:t>ميزات ووظائف </a:t>
            </a:r>
            <a:r>
              <a:rPr lang="en-US" b="true" sz="2035">
                <a:solidFill>
                  <a:srgbClr val="000000"/>
                </a:solidFill>
                <a:latin typeface="Montaser Arabic Bold"/>
                <a:ea typeface="Montaser Arabic Bold"/>
                <a:cs typeface="Montaser Arabic Bold"/>
                <a:sym typeface="Montaser Arabic Bold"/>
              </a:rPr>
              <a:t>ERP</a:t>
            </a:r>
            <a:r>
              <a:rPr lang="ar-EG" b="true" sz="2035">
                <a:solidFill>
                  <a:srgbClr val="000000"/>
                </a:solidFill>
                <a:latin typeface="Montaser Arabic Bold"/>
                <a:ea typeface="Montaser Arabic Bold"/>
                <a:cs typeface="Montaser Arabic Bold"/>
                <a:sym typeface="Montaser Arabic Bold"/>
                <a:rtl val="true"/>
              </a:rPr>
              <a:t>:</a:t>
            </a:r>
            <a:r>
              <a:rPr lang="ar-EG" sz="2035">
                <a:solidFill>
                  <a:srgbClr val="000000"/>
                </a:solidFill>
                <a:latin typeface="Montaser Arabic"/>
                <a:ea typeface="Montaser Arabic"/>
                <a:cs typeface="Montaser Arabic"/>
                <a:sym typeface="Montaser Arabic"/>
                <a:rtl val="true"/>
              </a:rPr>
              <a:t> شرح مفصل للميزات المختلفة لنظم </a:t>
            </a:r>
            <a:r>
              <a:rPr lang="en-US" sz="2035">
                <a:solidFill>
                  <a:srgbClr val="000000"/>
                </a:solidFill>
                <a:latin typeface="Montaser Arabic"/>
                <a:ea typeface="Montaser Arabic"/>
                <a:cs typeface="Montaser Arabic"/>
                <a:sym typeface="Montaser Arabic"/>
              </a:rPr>
              <a:t>ERP</a:t>
            </a:r>
            <a:r>
              <a:rPr lang="ar-EG" sz="2035">
                <a:solidFill>
                  <a:srgbClr val="000000"/>
                </a:solidFill>
                <a:latin typeface="Montaser Arabic"/>
                <a:ea typeface="Montaser Arabic"/>
                <a:cs typeface="Montaser Arabic"/>
                <a:sym typeface="Montaser Arabic"/>
                <a:rtl val="true"/>
              </a:rPr>
              <a:t> مثل إدارة المخزون، إدارة العميل، </a:t>
            </a:r>
          </a:p>
          <a:p>
            <a:pPr algn="just" rtl="true">
              <a:lnSpc>
                <a:spcPts val="2850"/>
              </a:lnSpc>
              <a:spcBef>
                <a:spcPct val="0"/>
              </a:spcBef>
            </a:pPr>
            <a:r>
              <a:rPr lang="ar-EG" sz="2035">
                <a:solidFill>
                  <a:srgbClr val="000000"/>
                </a:solidFill>
                <a:latin typeface="Montaser Arabic"/>
                <a:ea typeface="Montaser Arabic"/>
                <a:cs typeface="Montaser Arabic"/>
                <a:sym typeface="Montaser Arabic"/>
                <a:rtl val="true"/>
              </a:rPr>
              <a:t>وإدارة الموارد البشرية.</a:t>
            </a:r>
          </a:p>
          <a:p>
            <a:pPr algn="just" rtl="true">
              <a:lnSpc>
                <a:spcPts val="2850"/>
              </a:lnSpc>
              <a:spcBef>
                <a:spcPct val="0"/>
              </a:spcBef>
            </a:pPr>
            <a:r>
              <a:rPr lang="ar-EG" b="true" sz="2035">
                <a:solidFill>
                  <a:srgbClr val="000000"/>
                </a:solidFill>
                <a:latin typeface="Montaser Arabic Bold"/>
                <a:ea typeface="Montaser Arabic Bold"/>
                <a:cs typeface="Montaser Arabic Bold"/>
                <a:sym typeface="Montaser Arabic Bold"/>
                <a:rtl val="true"/>
              </a:rPr>
              <a:t>أفضل الممارسات في استخدام </a:t>
            </a:r>
            <a:r>
              <a:rPr lang="en-US" b="true" sz="2035">
                <a:solidFill>
                  <a:srgbClr val="000000"/>
                </a:solidFill>
                <a:latin typeface="Montaser Arabic Bold"/>
                <a:ea typeface="Montaser Arabic Bold"/>
                <a:cs typeface="Montaser Arabic Bold"/>
                <a:sym typeface="Montaser Arabic Bold"/>
              </a:rPr>
              <a:t>ERP</a:t>
            </a:r>
            <a:r>
              <a:rPr lang="ar-EG" sz="2035">
                <a:solidFill>
                  <a:srgbClr val="000000"/>
                </a:solidFill>
                <a:latin typeface="Montaser Arabic"/>
                <a:ea typeface="Montaser Arabic"/>
                <a:cs typeface="Montaser Arabic"/>
                <a:sym typeface="Montaser Arabic"/>
                <a:rtl val="true"/>
              </a:rPr>
              <a:t>: نصائح وإرشادات لتحقيق أقصى استفادة من نظام </a:t>
            </a:r>
            <a:r>
              <a:rPr lang="en-US" sz="2035">
                <a:solidFill>
                  <a:srgbClr val="000000"/>
                </a:solidFill>
                <a:latin typeface="Montaser Arabic"/>
                <a:ea typeface="Montaser Arabic"/>
                <a:cs typeface="Montaser Arabic"/>
                <a:sym typeface="Montaser Arabic"/>
              </a:rPr>
              <a:t>ERP</a:t>
            </a:r>
            <a:r>
              <a:rPr lang="ar-EG" sz="2035">
                <a:solidFill>
                  <a:srgbClr val="000000"/>
                </a:solidFill>
                <a:latin typeface="Montaser Arabic"/>
                <a:ea typeface="Montaser Arabic"/>
                <a:cs typeface="Montaser Arabic"/>
                <a:sym typeface="Montaser Arabic"/>
                <a:rtl val="true"/>
              </a:rPr>
              <a:t>.</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497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10487" y="5835395"/>
            <a:ext cx="4533239" cy="4018980"/>
            <a:chOff x="0" y="0"/>
            <a:chExt cx="977893" cy="866959"/>
          </a:xfrm>
        </p:grpSpPr>
        <p:sp>
          <p:nvSpPr>
            <p:cNvPr name="Freeform 6" id="6"/>
            <p:cNvSpPr/>
            <p:nvPr/>
          </p:nvSpPr>
          <p:spPr>
            <a:xfrm flipH="false" flipV="false" rot="0">
              <a:off x="0" y="0"/>
              <a:ext cx="977893" cy="866959"/>
            </a:xfrm>
            <a:custGeom>
              <a:avLst/>
              <a:gdLst/>
              <a:ahLst/>
              <a:cxnLst/>
              <a:rect r="r" b="b" t="t" l="l"/>
              <a:pathLst>
                <a:path h="866959" w="977893">
                  <a:moveTo>
                    <a:pt x="0" y="0"/>
                  </a:moveTo>
                  <a:lnTo>
                    <a:pt x="977893" y="0"/>
                  </a:lnTo>
                  <a:lnTo>
                    <a:pt x="977893" y="866959"/>
                  </a:lnTo>
                  <a:lnTo>
                    <a:pt x="0" y="866959"/>
                  </a:lnTo>
                  <a:close/>
                </a:path>
              </a:pathLst>
            </a:custGeom>
            <a:solidFill>
              <a:srgbClr val="000000"/>
            </a:solidFill>
          </p:spPr>
        </p:sp>
        <p:sp>
          <p:nvSpPr>
            <p:cNvPr name="TextBox 7" id="7"/>
            <p:cNvSpPr txBox="true"/>
            <p:nvPr/>
          </p:nvSpPr>
          <p:spPr>
            <a:xfrm>
              <a:off x="0" y="-38100"/>
              <a:ext cx="977893" cy="905059"/>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229322" y="4886642"/>
            <a:ext cx="4398398" cy="4627879"/>
            <a:chOff x="0" y="0"/>
            <a:chExt cx="5842000" cy="6146800"/>
          </a:xfrm>
        </p:grpSpPr>
        <p:sp>
          <p:nvSpPr>
            <p:cNvPr name="Freeform 9" id="9"/>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2"/>
              <a:stretch>
                <a:fillRect l="-7464" t="0" r="-7464" b="0"/>
              </a:stretch>
            </a:blipFill>
          </p:spPr>
        </p:sp>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3"/>
              <a:stretch>
                <a:fillRect l="0" t="-286" r="0" b="-286"/>
              </a:stretch>
            </a:blipFill>
          </p:spPr>
        </p:sp>
      </p:grpSp>
      <p:sp>
        <p:nvSpPr>
          <p:cNvPr name="TextBox 11" id="11"/>
          <p:cNvSpPr txBox="true"/>
          <p:nvPr/>
        </p:nvSpPr>
        <p:spPr>
          <a:xfrm rot="0">
            <a:off x="9139238" y="4819967"/>
            <a:ext cx="9525" cy="580390"/>
          </a:xfrm>
          <a:prstGeom prst="rect">
            <a:avLst/>
          </a:prstGeom>
        </p:spPr>
        <p:txBody>
          <a:bodyPr anchor="t" rtlCol="false" tIns="0" lIns="0" bIns="0" rIns="0">
            <a:spAutoFit/>
          </a:bodyPr>
          <a:lstStyle/>
          <a:p>
            <a:pPr algn="ctr" rtl="true">
              <a:lnSpc>
                <a:spcPts val="4759"/>
              </a:lnSpc>
            </a:pPr>
          </a:p>
        </p:txBody>
      </p:sp>
      <p:sp>
        <p:nvSpPr>
          <p:cNvPr name="TextBox 12" id="12"/>
          <p:cNvSpPr txBox="true"/>
          <p:nvPr/>
        </p:nvSpPr>
        <p:spPr>
          <a:xfrm rot="0">
            <a:off x="4270200" y="198058"/>
            <a:ext cx="13612548" cy="4328492"/>
          </a:xfrm>
          <a:prstGeom prst="rect">
            <a:avLst/>
          </a:prstGeom>
        </p:spPr>
        <p:txBody>
          <a:bodyPr anchor="t" rtlCol="false" tIns="0" lIns="0" bIns="0" rIns="0">
            <a:spAutoFit/>
          </a:bodyPr>
          <a:lstStyle/>
          <a:p>
            <a:pPr algn="r" rtl="true">
              <a:lnSpc>
                <a:spcPts val="2921"/>
              </a:lnSpc>
              <a:spcBef>
                <a:spcPct val="0"/>
              </a:spcBef>
            </a:pPr>
          </a:p>
          <a:p>
            <a:pPr algn="r" rtl="true">
              <a:lnSpc>
                <a:spcPts val="2921"/>
              </a:lnSpc>
              <a:spcBef>
                <a:spcPct val="0"/>
              </a:spcBef>
            </a:pPr>
            <a:r>
              <a:rPr lang="ar-EG" b="true" sz="2086">
                <a:solidFill>
                  <a:srgbClr val="000000"/>
                </a:solidFill>
                <a:latin typeface="Montaser Arabic Bold"/>
                <a:ea typeface="Montaser Arabic Bold"/>
                <a:cs typeface="Montaser Arabic Bold"/>
                <a:sym typeface="Montaser Arabic Bold"/>
                <a:rtl val="true"/>
              </a:rPr>
              <a:t>الموضوع الرئيسي: </a:t>
            </a:r>
            <a:r>
              <a:rPr lang="ar-EG" sz="2086">
                <a:solidFill>
                  <a:srgbClr val="000000"/>
                </a:solidFill>
                <a:latin typeface="Montaser Arabic"/>
                <a:ea typeface="Montaser Arabic"/>
                <a:cs typeface="Montaser Arabic"/>
                <a:sym typeface="Montaser Arabic"/>
                <a:rtl val="true"/>
              </a:rPr>
              <a:t>نظم </a:t>
            </a:r>
            <a:r>
              <a:rPr lang="en-US" sz="2086">
                <a:solidFill>
                  <a:srgbClr val="000000"/>
                </a:solidFill>
                <a:latin typeface="Montaser Arabic"/>
                <a:ea typeface="Montaser Arabic"/>
                <a:cs typeface="Montaser Arabic"/>
                <a:sym typeface="Montaser Arabic"/>
              </a:rPr>
              <a:t>ERP</a:t>
            </a:r>
            <a:r>
              <a:rPr lang="ar-EG" sz="2086">
                <a:solidFill>
                  <a:srgbClr val="000000"/>
                </a:solidFill>
                <a:latin typeface="Montaser Arabic"/>
                <a:ea typeface="Montaser Arabic"/>
                <a:cs typeface="Montaser Arabic"/>
                <a:sym typeface="Montaser Arabic"/>
                <a:rtl val="true"/>
              </a:rPr>
              <a:t> في مصر</a:t>
            </a:r>
          </a:p>
          <a:p>
            <a:pPr algn="r" rtl="true">
              <a:lnSpc>
                <a:spcPts val="2921"/>
              </a:lnSpc>
              <a:spcBef>
                <a:spcPct val="0"/>
              </a:spcBef>
            </a:pPr>
            <a:r>
              <a:rPr lang="ar-EG" b="true" sz="2086">
                <a:solidFill>
                  <a:srgbClr val="000000"/>
                </a:solidFill>
                <a:latin typeface="Montaser Arabic Bold"/>
                <a:ea typeface="Montaser Arabic Bold"/>
                <a:cs typeface="Montaser Arabic Bold"/>
                <a:sym typeface="Montaser Arabic Bold"/>
                <a:rtl val="true"/>
              </a:rPr>
              <a:t>المواضيع الفرعية:</a:t>
            </a:r>
          </a:p>
          <a:p>
            <a:pPr algn="r" rtl="true">
              <a:lnSpc>
                <a:spcPts val="2921"/>
              </a:lnSpc>
              <a:spcBef>
                <a:spcPct val="0"/>
              </a:spcBef>
            </a:pPr>
            <a:r>
              <a:rPr lang="ar-EG" b="true" sz="2086">
                <a:solidFill>
                  <a:srgbClr val="000000"/>
                </a:solidFill>
                <a:latin typeface="Montaser Arabic Bold"/>
                <a:ea typeface="Montaser Arabic Bold"/>
                <a:cs typeface="Montaser Arabic Bold"/>
                <a:sym typeface="Montaser Arabic Bold"/>
                <a:rtl val="true"/>
              </a:rPr>
              <a:t>ما هو </a:t>
            </a:r>
            <a:r>
              <a:rPr lang="en-US" b="true" sz="2086">
                <a:solidFill>
                  <a:srgbClr val="000000"/>
                </a:solidFill>
                <a:latin typeface="Montaser Arabic Bold"/>
                <a:ea typeface="Montaser Arabic Bold"/>
                <a:cs typeface="Montaser Arabic Bold"/>
                <a:sym typeface="Montaser Arabic Bold"/>
              </a:rPr>
              <a:t>ERP</a:t>
            </a:r>
            <a:r>
              <a:rPr lang="ar-EG" b="true" sz="2086">
                <a:solidFill>
                  <a:srgbClr val="000000"/>
                </a:solidFill>
                <a:latin typeface="Montaser Arabic Bold"/>
                <a:ea typeface="Montaser Arabic Bold"/>
                <a:cs typeface="Montaser Arabic Bold"/>
                <a:sym typeface="Montaser Arabic Bold"/>
                <a:rtl val="true"/>
              </a:rPr>
              <a:t> ولماذا هو مهم للشركات المصرية؟ </a:t>
            </a:r>
            <a:r>
              <a:rPr lang="ar-EG" sz="2086">
                <a:solidFill>
                  <a:srgbClr val="000000"/>
                </a:solidFill>
                <a:latin typeface="Montaser Arabic"/>
                <a:ea typeface="Montaser Arabic"/>
                <a:cs typeface="Montaser Arabic"/>
                <a:sym typeface="Montaser Arabic"/>
                <a:rtl val="true"/>
              </a:rPr>
              <a:t>(يمكن تغطية هذا الموضوع بمقال شامل يشرح أساسيات </a:t>
            </a:r>
            <a:r>
              <a:rPr lang="en-US" sz="2086">
                <a:solidFill>
                  <a:srgbClr val="000000"/>
                </a:solidFill>
                <a:latin typeface="Montaser Arabic"/>
                <a:ea typeface="Montaser Arabic"/>
                <a:cs typeface="Montaser Arabic"/>
                <a:sym typeface="Montaser Arabic"/>
              </a:rPr>
              <a:t>ERP</a:t>
            </a:r>
            <a:r>
              <a:rPr lang="ar-EG" sz="2086">
                <a:solidFill>
                  <a:srgbClr val="000000"/>
                </a:solidFill>
                <a:latin typeface="Montaser Arabic"/>
                <a:ea typeface="Montaser Arabic"/>
                <a:cs typeface="Montaser Arabic"/>
                <a:sym typeface="Montaser Arabic"/>
                <a:rtl val="true"/>
              </a:rPr>
              <a:t> وفوائده)</a:t>
            </a:r>
          </a:p>
          <a:p>
            <a:pPr algn="r" rtl="true">
              <a:lnSpc>
                <a:spcPts val="2921"/>
              </a:lnSpc>
              <a:spcBef>
                <a:spcPct val="0"/>
              </a:spcBef>
            </a:pPr>
            <a:r>
              <a:rPr lang="ar-EG" b="true" sz="2086">
                <a:solidFill>
                  <a:srgbClr val="000000"/>
                </a:solidFill>
                <a:latin typeface="Montaser Arabic Bold"/>
                <a:ea typeface="Montaser Arabic Bold"/>
                <a:cs typeface="Montaser Arabic Bold"/>
                <a:sym typeface="Montaser Arabic Bold"/>
                <a:rtl val="true"/>
              </a:rPr>
              <a:t>كيف تختار نظام </a:t>
            </a:r>
            <a:r>
              <a:rPr lang="en-US" b="true" sz="2086">
                <a:solidFill>
                  <a:srgbClr val="000000"/>
                </a:solidFill>
                <a:latin typeface="Montaser Arabic Bold"/>
                <a:ea typeface="Montaser Arabic Bold"/>
                <a:cs typeface="Montaser Arabic Bold"/>
                <a:sym typeface="Montaser Arabic Bold"/>
              </a:rPr>
              <a:t>ERP</a:t>
            </a:r>
            <a:r>
              <a:rPr lang="ar-EG" b="true" sz="2086">
                <a:solidFill>
                  <a:srgbClr val="000000"/>
                </a:solidFill>
                <a:latin typeface="Montaser Arabic Bold"/>
                <a:ea typeface="Montaser Arabic Bold"/>
                <a:cs typeface="Montaser Arabic Bold"/>
                <a:sym typeface="Montaser Arabic Bold"/>
                <a:rtl val="true"/>
              </a:rPr>
              <a:t> المناسب لشركتك؟</a:t>
            </a:r>
            <a:r>
              <a:rPr lang="ar-EG" sz="2086">
                <a:solidFill>
                  <a:srgbClr val="000000"/>
                </a:solidFill>
                <a:latin typeface="Montaser Arabic"/>
                <a:ea typeface="Montaser Arabic"/>
                <a:cs typeface="Montaser Arabic"/>
                <a:sym typeface="Montaser Arabic"/>
                <a:rtl val="true"/>
              </a:rPr>
              <a:t> (يمكن تقسيم هذا الموضوع إلى عدة مقالات تغطي عوامل الاختيار المختلفة مثل الحجم، الصناعة، والميزانية)</a:t>
            </a:r>
          </a:p>
          <a:p>
            <a:pPr algn="r" rtl="true">
              <a:lnSpc>
                <a:spcPts val="2921"/>
              </a:lnSpc>
              <a:spcBef>
                <a:spcPct val="0"/>
              </a:spcBef>
            </a:pPr>
            <a:r>
              <a:rPr lang="ar-EG" b="true" sz="2086">
                <a:solidFill>
                  <a:srgbClr val="000000"/>
                </a:solidFill>
                <a:latin typeface="Montaser Arabic Bold"/>
                <a:ea typeface="Montaser Arabic Bold"/>
                <a:cs typeface="Montaser Arabic Bold"/>
                <a:sym typeface="Montaser Arabic Bold"/>
                <a:rtl val="true"/>
              </a:rPr>
              <a:t>قصص نجاح: </a:t>
            </a:r>
            <a:r>
              <a:rPr lang="ar-EG" sz="2086">
                <a:solidFill>
                  <a:srgbClr val="000000"/>
                </a:solidFill>
                <a:latin typeface="Montaser Arabic"/>
                <a:ea typeface="Montaser Arabic"/>
                <a:cs typeface="Montaser Arabic"/>
                <a:sym typeface="Montaser Arabic"/>
                <a:rtl val="true"/>
              </a:rPr>
              <a:t>كيف ساهمت أنظمة </a:t>
            </a:r>
            <a:r>
              <a:rPr lang="en-US" sz="2086">
                <a:solidFill>
                  <a:srgbClr val="000000"/>
                </a:solidFill>
                <a:latin typeface="Montaser Arabic"/>
                <a:ea typeface="Montaser Arabic"/>
                <a:cs typeface="Montaser Arabic"/>
                <a:sym typeface="Montaser Arabic"/>
              </a:rPr>
              <a:t>ERP</a:t>
            </a:r>
            <a:r>
              <a:rPr lang="ar-EG" sz="2086">
                <a:solidFill>
                  <a:srgbClr val="000000"/>
                </a:solidFill>
                <a:latin typeface="Montaser Arabic"/>
                <a:ea typeface="Montaser Arabic"/>
                <a:cs typeface="Montaser Arabic"/>
                <a:sym typeface="Montaser Arabic"/>
                <a:rtl val="true"/>
              </a:rPr>
              <a:t> في تحسين أداء الشركات المصرية؟ (يمكن جمع قصص نجاح من الشركات المصرية التي استخدمت </a:t>
            </a:r>
            <a:r>
              <a:rPr lang="en-US" sz="2086">
                <a:solidFill>
                  <a:srgbClr val="000000"/>
                </a:solidFill>
                <a:latin typeface="Montaser Arabic"/>
                <a:ea typeface="Montaser Arabic"/>
                <a:cs typeface="Montaser Arabic"/>
                <a:sym typeface="Montaser Arabic"/>
              </a:rPr>
              <a:t>ERP</a:t>
            </a:r>
            <a:r>
              <a:rPr lang="ar-EG" sz="2086">
                <a:solidFill>
                  <a:srgbClr val="000000"/>
                </a:solidFill>
                <a:latin typeface="Montaser Arabic"/>
                <a:ea typeface="Montaser Arabic"/>
                <a:cs typeface="Montaser Arabic"/>
                <a:sym typeface="Montaser Arabic"/>
                <a:rtl val="true"/>
              </a:rPr>
              <a:t>)</a:t>
            </a:r>
          </a:p>
          <a:p>
            <a:pPr algn="r" rtl="true">
              <a:lnSpc>
                <a:spcPts val="2921"/>
              </a:lnSpc>
              <a:spcBef>
                <a:spcPct val="0"/>
              </a:spcBef>
            </a:pPr>
            <a:r>
              <a:rPr lang="ar-EG" b="true" sz="2086">
                <a:solidFill>
                  <a:srgbClr val="000000"/>
                </a:solidFill>
                <a:latin typeface="Montaser Arabic Bold"/>
                <a:ea typeface="Montaser Arabic Bold"/>
                <a:cs typeface="Montaser Arabic Bold"/>
                <a:sym typeface="Montaser Arabic Bold"/>
                <a:rtl val="true"/>
              </a:rPr>
              <a:t>التحديات الشائعة عند تنفيذ نظام </a:t>
            </a:r>
            <a:r>
              <a:rPr lang="en-US" b="true" sz="2086">
                <a:solidFill>
                  <a:srgbClr val="000000"/>
                </a:solidFill>
                <a:latin typeface="Montaser Arabic Bold"/>
                <a:ea typeface="Montaser Arabic Bold"/>
                <a:cs typeface="Montaser Arabic Bold"/>
                <a:sym typeface="Montaser Arabic Bold"/>
              </a:rPr>
              <a:t>ERP</a:t>
            </a:r>
            <a:r>
              <a:rPr lang="ar-EG" b="true" sz="2086">
                <a:solidFill>
                  <a:srgbClr val="000000"/>
                </a:solidFill>
                <a:latin typeface="Montaser Arabic Bold"/>
                <a:ea typeface="Montaser Arabic Bold"/>
                <a:cs typeface="Montaser Arabic Bold"/>
                <a:sym typeface="Montaser Arabic Bold"/>
                <a:rtl val="true"/>
              </a:rPr>
              <a:t> وكيفية التغلب عليها؟ </a:t>
            </a:r>
            <a:r>
              <a:rPr lang="ar-EG" sz="2086">
                <a:solidFill>
                  <a:srgbClr val="000000"/>
                </a:solidFill>
                <a:latin typeface="Montaser Arabic"/>
                <a:ea typeface="Montaser Arabic"/>
                <a:cs typeface="Montaser Arabic"/>
                <a:sym typeface="Montaser Arabic"/>
                <a:rtl val="true"/>
              </a:rPr>
              <a:t>(يمكن تغطية التحديات التقنية والبشرية)</a:t>
            </a:r>
          </a:p>
          <a:p>
            <a:pPr algn="r" rtl="true">
              <a:lnSpc>
                <a:spcPts val="2921"/>
              </a:lnSpc>
              <a:spcBef>
                <a:spcPct val="0"/>
              </a:spcBef>
            </a:pPr>
            <a:r>
              <a:rPr lang="ar-EG" sz="2086">
                <a:solidFill>
                  <a:srgbClr val="000000"/>
                </a:solidFill>
                <a:latin typeface="Montaser Arabic"/>
                <a:ea typeface="Montaser Arabic"/>
                <a:cs typeface="Montaser Arabic"/>
                <a:sym typeface="Montaser Arabic"/>
                <a:rtl val="true"/>
              </a:rPr>
              <a:t>أفضل ممارسات لضمان نجاح مشروع تنفيذ </a:t>
            </a:r>
            <a:r>
              <a:rPr lang="en-US" sz="2086">
                <a:solidFill>
                  <a:srgbClr val="000000"/>
                </a:solidFill>
                <a:latin typeface="Montaser Arabic"/>
                <a:ea typeface="Montaser Arabic"/>
                <a:cs typeface="Montaser Arabic"/>
                <a:sym typeface="Montaser Arabic"/>
              </a:rPr>
              <a:t>ERP</a:t>
            </a:r>
            <a:r>
              <a:rPr lang="ar-EG" sz="2086">
                <a:solidFill>
                  <a:srgbClr val="000000"/>
                </a:solidFill>
                <a:latin typeface="Montaser Arabic"/>
                <a:ea typeface="Montaser Arabic"/>
                <a:cs typeface="Montaser Arabic"/>
                <a:sym typeface="Montaser Arabic"/>
                <a:rtl val="true"/>
              </a:rPr>
              <a:t> (يمكن تقديم نصائح عملية للمديرين التنفيذيين)</a:t>
            </a:r>
          </a:p>
          <a:p>
            <a:pPr algn="r" rtl="true">
              <a:lnSpc>
                <a:spcPts val="2921"/>
              </a:lnSpc>
              <a:spcBef>
                <a:spcPct val="0"/>
              </a:spcBef>
            </a:pPr>
          </a:p>
        </p:txBody>
      </p:sp>
      <p:sp>
        <p:nvSpPr>
          <p:cNvPr name="TextBox 13" id="13"/>
          <p:cNvSpPr txBox="true"/>
          <p:nvPr/>
        </p:nvSpPr>
        <p:spPr>
          <a:xfrm rot="0">
            <a:off x="6203465" y="4457700"/>
            <a:ext cx="11679283" cy="5449440"/>
          </a:xfrm>
          <a:prstGeom prst="rect">
            <a:avLst/>
          </a:prstGeom>
        </p:spPr>
        <p:txBody>
          <a:bodyPr anchor="t" rtlCol="false" tIns="0" lIns="0" bIns="0" rIns="0">
            <a:spAutoFit/>
          </a:bodyPr>
          <a:lstStyle/>
          <a:p>
            <a:pPr algn="l">
              <a:lnSpc>
                <a:spcPts val="3087"/>
              </a:lnSpc>
              <a:spcBef>
                <a:spcPct val="0"/>
              </a:spcBef>
            </a:pPr>
            <a:r>
              <a:rPr lang="en-US" b="true" sz="2205">
                <a:solidFill>
                  <a:srgbClr val="000000"/>
                </a:solidFill>
                <a:latin typeface="Montaser Arabic Bold"/>
                <a:ea typeface="Montaser Arabic Bold"/>
                <a:cs typeface="Montaser Arabic Bold"/>
                <a:sym typeface="Montaser Arabic Bold"/>
              </a:rPr>
              <a:t>Topic Cluster: </a:t>
            </a:r>
            <a:r>
              <a:rPr lang="en-US" sz="2205">
                <a:solidFill>
                  <a:srgbClr val="000000"/>
                </a:solidFill>
                <a:latin typeface="Montaser Arabic"/>
                <a:ea typeface="Montaser Arabic"/>
                <a:cs typeface="Montaser Arabic"/>
                <a:sym typeface="Montaser Arabic"/>
              </a:rPr>
              <a:t>ERP Solutions &amp; Pricing in Egypt</a:t>
            </a:r>
          </a:p>
          <a:p>
            <a:pPr algn="l">
              <a:lnSpc>
                <a:spcPts val="3087"/>
              </a:lnSpc>
              <a:spcBef>
                <a:spcPct val="0"/>
              </a:spcBef>
            </a:pPr>
            <a:r>
              <a:rPr lang="en-US" b="true" sz="2205">
                <a:solidFill>
                  <a:srgbClr val="000000"/>
                </a:solidFill>
                <a:latin typeface="Montaser Arabic Bold"/>
                <a:ea typeface="Montaser Arabic Bold"/>
                <a:cs typeface="Montaser Arabic Bold"/>
                <a:sym typeface="Montaser Arabic Bold"/>
              </a:rPr>
              <a:t>Overview of ERP Pricing in Egypt</a:t>
            </a:r>
          </a:p>
          <a:p>
            <a:pPr algn="l">
              <a:lnSpc>
                <a:spcPts val="3087"/>
              </a:lnSpc>
              <a:spcBef>
                <a:spcPct val="0"/>
              </a:spcBef>
            </a:pPr>
            <a:r>
              <a:rPr lang="en-US" sz="2205">
                <a:solidFill>
                  <a:srgbClr val="000000"/>
                </a:solidFill>
                <a:latin typeface="Montaser Arabic"/>
                <a:ea typeface="Montaser Arabic"/>
                <a:cs typeface="Montaser Arabic"/>
                <a:sym typeface="Montaser Arabic"/>
              </a:rPr>
              <a:t>This article discusses the various factors influencing ERP costs in Egypt, including company size, required modules, and customization needs. It highlights that ERP costs vary from tens of thousands to hundreds of thousands of EGP depending on complexity and scale.</a:t>
            </a:r>
          </a:p>
          <a:p>
            <a:pPr algn="l">
              <a:lnSpc>
                <a:spcPts val="3087"/>
              </a:lnSpc>
              <a:spcBef>
                <a:spcPct val="0"/>
              </a:spcBef>
            </a:pPr>
            <a:r>
              <a:rPr lang="en-US" sz="2205">
                <a:solidFill>
                  <a:srgbClr val="000000"/>
                </a:solidFill>
                <a:latin typeface="Montaser Arabic"/>
                <a:ea typeface="Montaser Arabic"/>
                <a:cs typeface="Montaser Arabic"/>
                <a:sym typeface="Montaser Arabic"/>
              </a:rPr>
              <a:t>Best ERP Providers in Egypt</a:t>
            </a:r>
          </a:p>
          <a:p>
            <a:pPr algn="l">
              <a:lnSpc>
                <a:spcPts val="3087"/>
              </a:lnSpc>
              <a:spcBef>
                <a:spcPct val="0"/>
              </a:spcBef>
            </a:pPr>
            <a:r>
              <a:rPr lang="en-US" sz="2205">
                <a:solidFill>
                  <a:srgbClr val="000000"/>
                </a:solidFill>
                <a:latin typeface="Montaser Arabic"/>
                <a:ea typeface="Montaser Arabic"/>
                <a:cs typeface="Montaser Arabic"/>
                <a:sym typeface="Montaser Arabic"/>
              </a:rPr>
              <a:t>The second source introduces Bright ERP, one of the top ERP solution providers in Egypt. It offers comprehensive modules, from accounting to HR, catering to various industries.</a:t>
            </a:r>
          </a:p>
          <a:p>
            <a:pPr algn="l">
              <a:lnSpc>
                <a:spcPts val="3087"/>
              </a:lnSpc>
              <a:spcBef>
                <a:spcPct val="0"/>
              </a:spcBef>
            </a:pPr>
            <a:r>
              <a:rPr lang="en-US" b="true" sz="2205">
                <a:solidFill>
                  <a:srgbClr val="000000"/>
                </a:solidFill>
                <a:latin typeface="Montaser Arabic Bold"/>
                <a:ea typeface="Montaser Arabic Bold"/>
                <a:cs typeface="Montaser Arabic Bold"/>
                <a:sym typeface="Montaser Arabic Bold"/>
              </a:rPr>
              <a:t>Key Features of ERP Systems</a:t>
            </a:r>
          </a:p>
          <a:p>
            <a:pPr algn="l">
              <a:lnSpc>
                <a:spcPts val="3087"/>
              </a:lnSpc>
              <a:spcBef>
                <a:spcPct val="0"/>
              </a:spcBef>
            </a:pPr>
            <a:r>
              <a:rPr lang="en-US" sz="2205">
                <a:solidFill>
                  <a:srgbClr val="000000"/>
                </a:solidFill>
                <a:latin typeface="Montaser Arabic"/>
                <a:ea typeface="Montaser Arabic"/>
                <a:cs typeface="Montaser Arabic"/>
                <a:sym typeface="Montaser Arabic"/>
              </a:rPr>
              <a:t>The final article covers the essential features of ERP software that improve efficiency across departments, including accounting, inventory, and HR, offering integrated solutions to manage all company functions</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497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10487" y="5835395"/>
            <a:ext cx="4533239" cy="4018980"/>
            <a:chOff x="0" y="0"/>
            <a:chExt cx="977893" cy="866959"/>
          </a:xfrm>
        </p:grpSpPr>
        <p:sp>
          <p:nvSpPr>
            <p:cNvPr name="Freeform 6" id="6"/>
            <p:cNvSpPr/>
            <p:nvPr/>
          </p:nvSpPr>
          <p:spPr>
            <a:xfrm flipH="false" flipV="false" rot="0">
              <a:off x="0" y="0"/>
              <a:ext cx="977893" cy="866959"/>
            </a:xfrm>
            <a:custGeom>
              <a:avLst/>
              <a:gdLst/>
              <a:ahLst/>
              <a:cxnLst/>
              <a:rect r="r" b="b" t="t" l="l"/>
              <a:pathLst>
                <a:path h="866959" w="977893">
                  <a:moveTo>
                    <a:pt x="0" y="0"/>
                  </a:moveTo>
                  <a:lnTo>
                    <a:pt x="977893" y="0"/>
                  </a:lnTo>
                  <a:lnTo>
                    <a:pt x="977893" y="866959"/>
                  </a:lnTo>
                  <a:lnTo>
                    <a:pt x="0" y="866959"/>
                  </a:lnTo>
                  <a:close/>
                </a:path>
              </a:pathLst>
            </a:custGeom>
            <a:solidFill>
              <a:srgbClr val="000000"/>
            </a:solidFill>
          </p:spPr>
        </p:sp>
        <p:sp>
          <p:nvSpPr>
            <p:cNvPr name="TextBox 7" id="7"/>
            <p:cNvSpPr txBox="true"/>
            <p:nvPr/>
          </p:nvSpPr>
          <p:spPr>
            <a:xfrm>
              <a:off x="0" y="-38100"/>
              <a:ext cx="977893" cy="905059"/>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229322" y="4886642"/>
            <a:ext cx="4398398" cy="4627879"/>
            <a:chOff x="0" y="0"/>
            <a:chExt cx="5842000" cy="6146800"/>
          </a:xfrm>
        </p:grpSpPr>
        <p:sp>
          <p:nvSpPr>
            <p:cNvPr name="Freeform 9" id="9"/>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2"/>
              <a:stretch>
                <a:fillRect l="-7464" t="0" r="-7464" b="0"/>
              </a:stretch>
            </a:blipFill>
          </p:spPr>
        </p:sp>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3"/>
              <a:stretch>
                <a:fillRect l="0" t="-286" r="0" b="-286"/>
              </a:stretch>
            </a:blipFill>
          </p:spPr>
        </p:sp>
      </p:grpSp>
      <p:sp>
        <p:nvSpPr>
          <p:cNvPr name="TextBox 11" id="11"/>
          <p:cNvSpPr txBox="true"/>
          <p:nvPr/>
        </p:nvSpPr>
        <p:spPr>
          <a:xfrm rot="0">
            <a:off x="9139238" y="4819967"/>
            <a:ext cx="9525" cy="580390"/>
          </a:xfrm>
          <a:prstGeom prst="rect">
            <a:avLst/>
          </a:prstGeom>
        </p:spPr>
        <p:txBody>
          <a:bodyPr anchor="t" rtlCol="false" tIns="0" lIns="0" bIns="0" rIns="0">
            <a:spAutoFit/>
          </a:bodyPr>
          <a:lstStyle/>
          <a:p>
            <a:pPr algn="ctr" rtl="true">
              <a:lnSpc>
                <a:spcPts val="4759"/>
              </a:lnSpc>
            </a:pPr>
          </a:p>
        </p:txBody>
      </p:sp>
      <p:sp>
        <p:nvSpPr>
          <p:cNvPr name="TextBox 12" id="12"/>
          <p:cNvSpPr txBox="true"/>
          <p:nvPr/>
        </p:nvSpPr>
        <p:spPr>
          <a:xfrm rot="0">
            <a:off x="4270739" y="753243"/>
            <a:ext cx="13424968" cy="2132965"/>
          </a:xfrm>
          <a:prstGeom prst="rect">
            <a:avLst/>
          </a:prstGeom>
        </p:spPr>
        <p:txBody>
          <a:bodyPr anchor="t" rtlCol="false" tIns="0" lIns="0" bIns="0" rIns="0">
            <a:spAutoFit/>
          </a:bodyPr>
          <a:lstStyle/>
          <a:p>
            <a:pPr algn="l">
              <a:lnSpc>
                <a:spcPts val="4759"/>
              </a:lnSpc>
            </a:pPr>
            <a:r>
              <a:rPr lang="en-US" sz="3399" b="true">
                <a:solidFill>
                  <a:srgbClr val="000000"/>
                </a:solidFill>
                <a:latin typeface="Montaser Arabic Bold"/>
                <a:ea typeface="Montaser Arabic Bold"/>
                <a:cs typeface="Montaser Arabic Bold"/>
                <a:sym typeface="Montaser Arabic Bold"/>
              </a:rPr>
              <a:t>Backlinks Plan &amp; Tactics: </a:t>
            </a:r>
          </a:p>
          <a:p>
            <a:pPr algn="r" rtl="true">
              <a:lnSpc>
                <a:spcPts val="3780"/>
              </a:lnSpc>
            </a:pPr>
            <a:r>
              <a:rPr lang="ar-EG" sz="2700">
                <a:solidFill>
                  <a:srgbClr val="000000"/>
                </a:solidFill>
                <a:latin typeface="Montaser Arabic"/>
                <a:ea typeface="Montaser Arabic"/>
                <a:cs typeface="Montaser Arabic"/>
                <a:sym typeface="Montaser Arabic"/>
                <a:rtl val="true"/>
              </a:rPr>
              <a:t>بناء الروابط الخلفية هو عنصر أساسي في تحسين محركات البحث (</a:t>
            </a:r>
            <a:r>
              <a:rPr lang="en-US" sz="2700">
                <a:solidFill>
                  <a:srgbClr val="000000"/>
                </a:solidFill>
                <a:latin typeface="Montaser Arabic"/>
                <a:ea typeface="Montaser Arabic"/>
                <a:cs typeface="Montaser Arabic"/>
                <a:sym typeface="Montaser Arabic"/>
              </a:rPr>
              <a:t>SEO</a:t>
            </a:r>
            <a:r>
              <a:rPr lang="ar-EG" sz="2700">
                <a:solidFill>
                  <a:srgbClr val="000000"/>
                </a:solidFill>
                <a:latin typeface="Montaser Arabic"/>
                <a:ea typeface="Montaser Arabic"/>
                <a:cs typeface="Montaser Arabic"/>
                <a:sym typeface="Montaser Arabic"/>
                <a:rtl val="true"/>
              </a:rPr>
              <a:t>) وممكن نتعاون مع هذه المواقع: </a:t>
            </a:r>
          </a:p>
          <a:p>
            <a:pPr algn="ctr" rtl="true">
              <a:lnSpc>
                <a:spcPts val="4759"/>
              </a:lnSpc>
            </a:pPr>
          </a:p>
        </p:txBody>
      </p:sp>
      <p:sp>
        <p:nvSpPr>
          <p:cNvPr name="Freeform 13" id="13"/>
          <p:cNvSpPr/>
          <p:nvPr/>
        </p:nvSpPr>
        <p:spPr>
          <a:xfrm flipH="false" flipV="false" rot="0">
            <a:off x="8368478" y="2579048"/>
            <a:ext cx="10460318" cy="12495554"/>
          </a:xfrm>
          <a:custGeom>
            <a:avLst/>
            <a:gdLst/>
            <a:ahLst/>
            <a:cxnLst/>
            <a:rect r="r" b="b" t="t" l="l"/>
            <a:pathLst>
              <a:path h="12495554" w="10460318">
                <a:moveTo>
                  <a:pt x="0" y="0"/>
                </a:moveTo>
                <a:lnTo>
                  <a:pt x="10460318" y="0"/>
                </a:lnTo>
                <a:lnTo>
                  <a:pt x="10460318" y="12495554"/>
                </a:lnTo>
                <a:lnTo>
                  <a:pt x="0" y="12495554"/>
                </a:lnTo>
                <a:lnTo>
                  <a:pt x="0" y="0"/>
                </a:lnTo>
                <a:close/>
              </a:path>
            </a:pathLst>
          </a:custGeom>
          <a:blipFill>
            <a:blip r:embed="rId4"/>
            <a:stretch>
              <a:fillRect l="0" t="-8350" r="0" b="0"/>
            </a:stretch>
          </a:blipFill>
        </p:spPr>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0213" y="-57314"/>
            <a:ext cx="2778718" cy="10565717"/>
            <a:chOff x="0" y="0"/>
            <a:chExt cx="731844" cy="2782740"/>
          </a:xfrm>
        </p:grpSpPr>
        <p:sp>
          <p:nvSpPr>
            <p:cNvPr name="Freeform 3" id="3"/>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FFFF"/>
            </a:solidFill>
          </p:spPr>
        </p:sp>
        <p:sp>
          <p:nvSpPr>
            <p:cNvPr name="TextBox 4" id="4"/>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6124612" y="5937491"/>
            <a:ext cx="2775205" cy="2775205"/>
          </a:xfrm>
          <a:custGeom>
            <a:avLst/>
            <a:gdLst/>
            <a:ahLst/>
            <a:cxnLst/>
            <a:rect r="r" b="b" t="t" l="l"/>
            <a:pathLst>
              <a:path h="2775205" w="2775205">
                <a:moveTo>
                  <a:pt x="2775204" y="0"/>
                </a:moveTo>
                <a:lnTo>
                  <a:pt x="0" y="0"/>
                </a:lnTo>
                <a:lnTo>
                  <a:pt x="0" y="2775205"/>
                </a:lnTo>
                <a:lnTo>
                  <a:pt x="2775204" y="2775205"/>
                </a:lnTo>
                <a:lnTo>
                  <a:pt x="27752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596816" y="7287394"/>
            <a:ext cx="7768521" cy="1425302"/>
          </a:xfrm>
          <a:prstGeom prst="rect">
            <a:avLst/>
          </a:prstGeom>
        </p:spPr>
        <p:txBody>
          <a:bodyPr anchor="t" rtlCol="false" tIns="0" lIns="0" bIns="0" rIns="0">
            <a:spAutoFit/>
          </a:bodyPr>
          <a:lstStyle/>
          <a:p>
            <a:pPr algn="r" rtl="true">
              <a:lnSpc>
                <a:spcPts val="11740"/>
              </a:lnSpc>
            </a:pPr>
            <a:r>
              <a:rPr lang="ar-EG" b="true" sz="8385">
                <a:solidFill>
                  <a:srgbClr val="FFFFFF"/>
                </a:solidFill>
                <a:latin typeface="Montaser Arabic Bold"/>
                <a:ea typeface="Montaser Arabic Bold"/>
                <a:cs typeface="Montaser Arabic Bold"/>
                <a:sym typeface="Montaser Arabic Bold"/>
                <a:rtl val="true"/>
              </a:rPr>
              <a:t>التوصيات</a:t>
            </a:r>
          </a:p>
        </p:txBody>
      </p:sp>
      <p:grpSp>
        <p:nvGrpSpPr>
          <p:cNvPr name="Group 7" id="7"/>
          <p:cNvGrpSpPr/>
          <p:nvPr/>
        </p:nvGrpSpPr>
        <p:grpSpPr>
          <a:xfrm rot="0">
            <a:off x="2688505" y="-57314"/>
            <a:ext cx="2778718" cy="10565717"/>
            <a:chOff x="0" y="0"/>
            <a:chExt cx="731844" cy="2782740"/>
          </a:xfrm>
        </p:grpSpPr>
        <p:sp>
          <p:nvSpPr>
            <p:cNvPr name="Freeform 8" id="8"/>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A500"/>
            </a:solidFill>
          </p:spPr>
        </p:sp>
        <p:sp>
          <p:nvSpPr>
            <p:cNvPr name="TextBox 9" id="9"/>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50844" y="-331876"/>
            <a:ext cx="13337156" cy="5795060"/>
          </a:xfrm>
          <a:custGeom>
            <a:avLst/>
            <a:gdLst/>
            <a:ahLst/>
            <a:cxnLst/>
            <a:rect r="r" b="b" t="t" l="l"/>
            <a:pathLst>
              <a:path h="5795060" w="13337156">
                <a:moveTo>
                  <a:pt x="0" y="0"/>
                </a:moveTo>
                <a:lnTo>
                  <a:pt x="13337156" y="0"/>
                </a:lnTo>
                <a:lnTo>
                  <a:pt x="13337156" y="5795060"/>
                </a:lnTo>
                <a:lnTo>
                  <a:pt x="0" y="5795060"/>
                </a:lnTo>
                <a:lnTo>
                  <a:pt x="0" y="0"/>
                </a:lnTo>
                <a:close/>
              </a:path>
            </a:pathLst>
          </a:custGeom>
          <a:blipFill>
            <a:blip r:embed="rId2">
              <a:alphaModFix amt="44999"/>
            </a:blip>
            <a:stretch>
              <a:fillRect l="0" t="-6962" r="0" b="-46660"/>
            </a:stretch>
          </a:blipFill>
        </p:spPr>
      </p:sp>
      <p:sp>
        <p:nvSpPr>
          <p:cNvPr name="Freeform 9" id="9"/>
          <p:cNvSpPr/>
          <p:nvPr/>
        </p:nvSpPr>
        <p:spPr>
          <a:xfrm flipH="true" flipV="false" rot="0">
            <a:off x="6737734" y="1409242"/>
            <a:ext cx="2225375" cy="2225375"/>
          </a:xfrm>
          <a:custGeom>
            <a:avLst/>
            <a:gdLst/>
            <a:ahLst/>
            <a:cxnLst/>
            <a:rect r="r" b="b" t="t" l="l"/>
            <a:pathLst>
              <a:path h="2225375" w="2225375">
                <a:moveTo>
                  <a:pt x="2225375" y="0"/>
                </a:moveTo>
                <a:lnTo>
                  <a:pt x="0" y="0"/>
                </a:lnTo>
                <a:lnTo>
                  <a:pt x="0" y="2225375"/>
                </a:lnTo>
                <a:lnTo>
                  <a:pt x="2225375" y="2225375"/>
                </a:lnTo>
                <a:lnTo>
                  <a:pt x="22253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794026" y="5604620"/>
            <a:ext cx="3767912" cy="4018980"/>
            <a:chOff x="0" y="0"/>
            <a:chExt cx="812800" cy="866959"/>
          </a:xfrm>
        </p:grpSpPr>
        <p:sp>
          <p:nvSpPr>
            <p:cNvPr name="Freeform 11" id="11"/>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2" id="12"/>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234488" y="2607767"/>
            <a:ext cx="5108153" cy="1153177"/>
          </a:xfrm>
          <a:prstGeom prst="rect">
            <a:avLst/>
          </a:prstGeom>
        </p:spPr>
        <p:txBody>
          <a:bodyPr anchor="t" rtlCol="false" tIns="0" lIns="0" bIns="0" rIns="0">
            <a:spAutoFit/>
          </a:bodyPr>
          <a:lstStyle/>
          <a:p>
            <a:pPr algn="r" rtl="true">
              <a:lnSpc>
                <a:spcPts val="9414"/>
              </a:lnSpc>
            </a:pPr>
            <a:r>
              <a:rPr lang="ar-EG" sz="6724">
                <a:solidFill>
                  <a:srgbClr val="000000"/>
                </a:solidFill>
                <a:latin typeface="Montaser Arabic"/>
                <a:ea typeface="Montaser Arabic"/>
                <a:cs typeface="Montaser Arabic"/>
                <a:sym typeface="Montaser Arabic"/>
                <a:rtl val="true"/>
              </a:rPr>
              <a:t>التوصيات</a:t>
            </a:r>
          </a:p>
        </p:txBody>
      </p:sp>
      <p:sp>
        <p:nvSpPr>
          <p:cNvPr name="TextBox 14" id="14"/>
          <p:cNvSpPr txBox="true"/>
          <p:nvPr/>
        </p:nvSpPr>
        <p:spPr>
          <a:xfrm rot="0">
            <a:off x="9139238" y="4819967"/>
            <a:ext cx="9525" cy="580390"/>
          </a:xfrm>
          <a:prstGeom prst="rect">
            <a:avLst/>
          </a:prstGeom>
        </p:spPr>
        <p:txBody>
          <a:bodyPr anchor="t" rtlCol="false" tIns="0" lIns="0" bIns="0" rIns="0">
            <a:spAutoFit/>
          </a:bodyPr>
          <a:lstStyle/>
          <a:p>
            <a:pPr algn="ctr" rtl="true">
              <a:lnSpc>
                <a:spcPts val="4759"/>
              </a:lnSpc>
            </a:pPr>
          </a:p>
        </p:txBody>
      </p:sp>
      <p:sp>
        <p:nvSpPr>
          <p:cNvPr name="TextBox 15" id="15"/>
          <p:cNvSpPr txBox="true"/>
          <p:nvPr/>
        </p:nvSpPr>
        <p:spPr>
          <a:xfrm rot="0">
            <a:off x="5789782" y="5912524"/>
            <a:ext cx="12245366" cy="3967836"/>
          </a:xfrm>
          <a:prstGeom prst="rect">
            <a:avLst/>
          </a:prstGeom>
        </p:spPr>
        <p:txBody>
          <a:bodyPr anchor="t" rtlCol="false" tIns="0" lIns="0" bIns="0" rIns="0">
            <a:spAutoFit/>
          </a:bodyPr>
          <a:lstStyle/>
          <a:p>
            <a:pPr algn="just" rtl="true">
              <a:lnSpc>
                <a:spcPts val="2850"/>
              </a:lnSpc>
            </a:pPr>
            <a:r>
              <a:rPr lang="ar-EG" sz="2035">
                <a:solidFill>
                  <a:srgbClr val="000000"/>
                </a:solidFill>
                <a:latin typeface="Montaser Arabic"/>
                <a:ea typeface="Montaser Arabic"/>
                <a:cs typeface="Montaser Arabic"/>
                <a:sym typeface="Montaser Arabic"/>
                <a:rtl val="true"/>
              </a:rPr>
              <a:t>التوصيات خاصة بالموقع:</a:t>
            </a:r>
          </a:p>
          <a:p>
            <a:pPr algn="just" rtl="true" marL="439568" indent="-219784" lvl="1">
              <a:lnSpc>
                <a:spcPts val="2850"/>
              </a:lnSpc>
              <a:buAutoNum type="arabicPeriod" startAt="1"/>
            </a:pPr>
            <a:r>
              <a:rPr lang="ar-EG" sz="2035">
                <a:solidFill>
                  <a:srgbClr val="000000"/>
                </a:solidFill>
                <a:latin typeface="Montaser Arabic"/>
                <a:ea typeface="Montaser Arabic"/>
                <a:cs typeface="Montaser Arabic"/>
                <a:sym typeface="Montaser Arabic"/>
                <a:rtl val="true"/>
              </a:rPr>
              <a:t>البحث عن الكلمات المفتاحية: يجب إجراء بحث شامل عن الكلمات المفتاحية ذات الصلة بنشاط موقعك وتضمينها في محتوى الموقع بشكل طبيعي.</a:t>
            </a:r>
          </a:p>
          <a:p>
            <a:pPr algn="just" rtl="true" marL="439568" indent="-219784" lvl="1">
              <a:lnSpc>
                <a:spcPts val="2850"/>
              </a:lnSpc>
              <a:buAutoNum type="arabicPeriod" startAt="1"/>
            </a:pPr>
            <a:r>
              <a:rPr lang="ar-EG" sz="2035">
                <a:solidFill>
                  <a:srgbClr val="000000"/>
                </a:solidFill>
                <a:latin typeface="Montaser Arabic"/>
                <a:ea typeface="Montaser Arabic"/>
                <a:cs typeface="Montaser Arabic"/>
                <a:sym typeface="Montaser Arabic"/>
                <a:rtl val="true"/>
              </a:rPr>
              <a:t>إنشاء محتوى عالي الجودة: قم بإنشاء محتوى أصلي ومفيد يجذب الزوار ويجعلهم يرغبون في مشاركته.</a:t>
            </a:r>
          </a:p>
          <a:p>
            <a:pPr algn="just" rtl="true" marL="439568" indent="-219784" lvl="1">
              <a:lnSpc>
                <a:spcPts val="2850"/>
              </a:lnSpc>
              <a:buAutoNum type="arabicPeriod" startAt="1"/>
            </a:pPr>
            <a:r>
              <a:rPr lang="ar-EG" sz="2035">
                <a:solidFill>
                  <a:srgbClr val="000000"/>
                </a:solidFill>
                <a:latin typeface="Montaser Arabic"/>
                <a:ea typeface="Montaser Arabic"/>
                <a:cs typeface="Montaser Arabic"/>
                <a:sym typeface="Montaser Arabic"/>
                <a:rtl val="true"/>
              </a:rPr>
              <a:t>بناء الروابط الخلفية: العمل على الحصول على روابط خلفية من مواقع ذات جودة عالية وموثوقية.</a:t>
            </a:r>
          </a:p>
          <a:p>
            <a:pPr algn="just" rtl="true" marL="439568" indent="-219784" lvl="1">
              <a:lnSpc>
                <a:spcPts val="2850"/>
              </a:lnSpc>
              <a:buAutoNum type="arabicPeriod" startAt="1"/>
            </a:pPr>
            <a:r>
              <a:rPr lang="ar-EG" sz="2035">
                <a:solidFill>
                  <a:srgbClr val="000000"/>
                </a:solidFill>
                <a:latin typeface="Montaser Arabic"/>
                <a:ea typeface="Montaser Arabic"/>
                <a:cs typeface="Montaser Arabic"/>
                <a:sym typeface="Montaser Arabic"/>
                <a:rtl val="true"/>
              </a:rPr>
              <a:t>تحسين سرعة الموقع: التأكد من أن موقعك يتم تحميله بسرعة، حيث أن سرعة التحميل عامل مهم في تحسين تجربة المستخدم وتحسين تصنيف الموقع.</a:t>
            </a:r>
          </a:p>
          <a:p>
            <a:pPr algn="just" rtl="true" marL="439568" indent="-219784" lvl="1">
              <a:lnSpc>
                <a:spcPts val="2850"/>
              </a:lnSpc>
              <a:buAutoNum type="arabicPeriod" startAt="1"/>
            </a:pPr>
            <a:r>
              <a:rPr lang="ar-EG" sz="2035">
                <a:solidFill>
                  <a:srgbClr val="000000"/>
                </a:solidFill>
                <a:latin typeface="Montaser Arabic"/>
                <a:ea typeface="Montaser Arabic"/>
                <a:cs typeface="Montaser Arabic"/>
                <a:sym typeface="Montaser Arabic"/>
                <a:rtl val="true"/>
              </a:rPr>
              <a:t>التسويق عبر وسائل التواصل الاجتماعي: الترويج للموقع على منصات التواصل الاجتماعي لجذب المزيد من الزوار.</a:t>
            </a:r>
          </a:p>
          <a:p>
            <a:pPr algn="just" rtl="true" marL="439568" indent="-219784" lvl="1">
              <a:lnSpc>
                <a:spcPts val="2850"/>
              </a:lnSpc>
              <a:buAutoNum type="arabicPeriod" startAt="1"/>
            </a:pPr>
            <a:r>
              <a:rPr lang="ar-EG" sz="2035">
                <a:solidFill>
                  <a:srgbClr val="000000"/>
                </a:solidFill>
                <a:latin typeface="Montaser Arabic"/>
                <a:ea typeface="Montaser Arabic"/>
                <a:cs typeface="Montaser Arabic"/>
                <a:sym typeface="Montaser Arabic"/>
                <a:rtl val="true"/>
              </a:rPr>
              <a:t>تحسين بنية الموقع: التأكد من أن بنية الموقع واضحة ومنظمة وسهلة التصفح.</a:t>
            </a:r>
          </a:p>
          <a:p>
            <a:pPr algn="just" rtl="true">
              <a:lnSpc>
                <a:spcPts val="2850"/>
              </a:lnSpc>
              <a:spcBef>
                <a:spcPct val="0"/>
              </a:spcBef>
            </a:pPr>
          </a:p>
        </p:txBody>
      </p:sp>
    </p:spTree>
  </p:cSld>
  <p:clrMapOvr>
    <a:masterClrMapping/>
  </p:clrMapOvr>
</p:sld>
</file>

<file path=ppt/slides/slide7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7497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10487" y="5835395"/>
            <a:ext cx="4533239" cy="4018980"/>
            <a:chOff x="0" y="0"/>
            <a:chExt cx="977893" cy="866959"/>
          </a:xfrm>
        </p:grpSpPr>
        <p:sp>
          <p:nvSpPr>
            <p:cNvPr name="Freeform 6" id="6"/>
            <p:cNvSpPr/>
            <p:nvPr/>
          </p:nvSpPr>
          <p:spPr>
            <a:xfrm flipH="false" flipV="false" rot="0">
              <a:off x="0" y="0"/>
              <a:ext cx="977893" cy="866959"/>
            </a:xfrm>
            <a:custGeom>
              <a:avLst/>
              <a:gdLst/>
              <a:ahLst/>
              <a:cxnLst/>
              <a:rect r="r" b="b" t="t" l="l"/>
              <a:pathLst>
                <a:path h="866959" w="977893">
                  <a:moveTo>
                    <a:pt x="0" y="0"/>
                  </a:moveTo>
                  <a:lnTo>
                    <a:pt x="977893" y="0"/>
                  </a:lnTo>
                  <a:lnTo>
                    <a:pt x="977893" y="866959"/>
                  </a:lnTo>
                  <a:lnTo>
                    <a:pt x="0" y="866959"/>
                  </a:lnTo>
                  <a:close/>
                </a:path>
              </a:pathLst>
            </a:custGeom>
            <a:solidFill>
              <a:srgbClr val="000000"/>
            </a:solidFill>
          </p:spPr>
        </p:sp>
        <p:sp>
          <p:nvSpPr>
            <p:cNvPr name="TextBox 7" id="7"/>
            <p:cNvSpPr txBox="true"/>
            <p:nvPr/>
          </p:nvSpPr>
          <p:spPr>
            <a:xfrm>
              <a:off x="0" y="-38100"/>
              <a:ext cx="977893" cy="905059"/>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9139238" y="4819967"/>
            <a:ext cx="9525" cy="580390"/>
          </a:xfrm>
          <a:prstGeom prst="rect">
            <a:avLst/>
          </a:prstGeom>
        </p:spPr>
        <p:txBody>
          <a:bodyPr anchor="t" rtlCol="false" tIns="0" lIns="0" bIns="0" rIns="0">
            <a:spAutoFit/>
          </a:bodyPr>
          <a:lstStyle/>
          <a:p>
            <a:pPr algn="ctr" rtl="true">
              <a:lnSpc>
                <a:spcPts val="4759"/>
              </a:lnSpc>
            </a:pPr>
          </a:p>
        </p:txBody>
      </p:sp>
      <p:sp>
        <p:nvSpPr>
          <p:cNvPr name="TextBox 9" id="9"/>
          <p:cNvSpPr txBox="true"/>
          <p:nvPr/>
        </p:nvSpPr>
        <p:spPr>
          <a:xfrm rot="0">
            <a:off x="6099107" y="774692"/>
            <a:ext cx="11893077" cy="7183530"/>
          </a:xfrm>
          <a:prstGeom prst="rect">
            <a:avLst/>
          </a:prstGeom>
        </p:spPr>
        <p:txBody>
          <a:bodyPr anchor="t" rtlCol="false" tIns="0" lIns="0" bIns="0" rIns="0">
            <a:spAutoFit/>
          </a:bodyPr>
          <a:lstStyle/>
          <a:p>
            <a:pPr algn="r" rtl="true">
              <a:lnSpc>
                <a:spcPts val="3059"/>
              </a:lnSpc>
            </a:pPr>
            <a:r>
              <a:rPr lang="ar-EG" sz="2185">
                <a:solidFill>
                  <a:srgbClr val="000000"/>
                </a:solidFill>
                <a:latin typeface="Montaser Arabic"/>
                <a:ea typeface="Montaser Arabic"/>
                <a:cs typeface="Montaser Arabic"/>
                <a:sym typeface="Montaser Arabic"/>
                <a:rtl val="true"/>
              </a:rPr>
              <a:t>التوصيات للحملات القادم</a:t>
            </a:r>
          </a:p>
          <a:p>
            <a:pPr algn="r" rtl="true" marL="471791" indent="-235896" lvl="1">
              <a:lnSpc>
                <a:spcPts val="3059"/>
              </a:lnSpc>
              <a:buAutoNum type="arabicPeriod" startAt="1"/>
            </a:pPr>
            <a:r>
              <a:rPr lang="ar-EG" sz="2185">
                <a:solidFill>
                  <a:srgbClr val="000000"/>
                </a:solidFill>
                <a:latin typeface="Montaser Arabic"/>
                <a:ea typeface="Montaser Arabic"/>
                <a:cs typeface="Montaser Arabic"/>
                <a:sym typeface="Montaser Arabic"/>
                <a:rtl val="true"/>
              </a:rPr>
              <a:t>تحسين المحتوى الإبداعي:</a:t>
            </a:r>
          </a:p>
          <a:p>
            <a:pPr algn="r" rtl="true" marL="943582" indent="-314527" lvl="2">
              <a:lnSpc>
                <a:spcPts val="3059"/>
              </a:lnSpc>
              <a:buFont typeface="Arial"/>
              <a:buChar char="⚬"/>
            </a:pPr>
            <a:r>
              <a:rPr lang="ar-EG" sz="2185">
                <a:solidFill>
                  <a:srgbClr val="000000"/>
                </a:solidFill>
                <a:latin typeface="Montaser Arabic"/>
                <a:ea typeface="Montaser Arabic"/>
                <a:cs typeface="Montaser Arabic"/>
                <a:sym typeface="Montaser Arabic"/>
                <a:rtl val="true"/>
              </a:rPr>
              <a:t>قم بمراجعة الإعلانات التي لديها </a:t>
            </a:r>
            <a:r>
              <a:rPr lang="en-US" sz="2185">
                <a:solidFill>
                  <a:srgbClr val="000000"/>
                </a:solidFill>
                <a:latin typeface="Montaser Arabic"/>
                <a:ea typeface="Montaser Arabic"/>
                <a:cs typeface="Montaser Arabic"/>
                <a:sym typeface="Montaser Arabic"/>
              </a:rPr>
              <a:t>CTR</a:t>
            </a:r>
            <a:r>
              <a:rPr lang="ar-EG" sz="2185">
                <a:solidFill>
                  <a:srgbClr val="000000"/>
                </a:solidFill>
                <a:latin typeface="Montaser Arabic"/>
                <a:ea typeface="Montaser Arabic"/>
                <a:cs typeface="Montaser Arabic"/>
                <a:sym typeface="Montaser Arabic"/>
                <a:rtl val="true"/>
              </a:rPr>
              <a:t> منخفضة. أعد ضبط الرسائل البصرية والنصوص لتكون أكثر جذبًا وملاءمة للجمهور.</a:t>
            </a:r>
          </a:p>
          <a:p>
            <a:pPr algn="r" rtl="true" marL="943582" indent="-314527" lvl="2">
              <a:lnSpc>
                <a:spcPts val="3059"/>
              </a:lnSpc>
              <a:buFont typeface="Arial"/>
              <a:buChar char="⚬"/>
            </a:pPr>
            <a:r>
              <a:rPr lang="ar-EG" sz="2185">
                <a:solidFill>
                  <a:srgbClr val="000000"/>
                </a:solidFill>
                <a:latin typeface="Montaser Arabic"/>
                <a:ea typeface="Montaser Arabic"/>
                <a:cs typeface="Montaser Arabic"/>
                <a:sym typeface="Montaser Arabic"/>
                <a:rtl val="true"/>
              </a:rPr>
              <a:t>أضف دعوات واضحة لاتخاذ الإجراء (</a:t>
            </a:r>
            <a:r>
              <a:rPr lang="en-US" sz="2185">
                <a:solidFill>
                  <a:srgbClr val="000000"/>
                </a:solidFill>
                <a:latin typeface="Montaser Arabic"/>
                <a:ea typeface="Montaser Arabic"/>
                <a:cs typeface="Montaser Arabic"/>
                <a:sym typeface="Montaser Arabic"/>
              </a:rPr>
              <a:t>CTA</a:t>
            </a:r>
            <a:r>
              <a:rPr lang="ar-EG" sz="2185">
                <a:solidFill>
                  <a:srgbClr val="000000"/>
                </a:solidFill>
                <a:latin typeface="Montaser Arabic"/>
                <a:ea typeface="Montaser Arabic"/>
                <a:cs typeface="Montaser Arabic"/>
                <a:sym typeface="Montaser Arabic"/>
                <a:rtl val="true"/>
              </a:rPr>
              <a:t>) في الإعلانات لتحفيز التفاعل.</a:t>
            </a:r>
          </a:p>
          <a:p>
            <a:pPr algn="r" rtl="true" marL="471791" indent="-235896" lvl="1">
              <a:lnSpc>
                <a:spcPts val="3059"/>
              </a:lnSpc>
              <a:buAutoNum type="arabicPeriod" startAt="1"/>
            </a:pPr>
            <a:r>
              <a:rPr lang="ar-EG" sz="2185">
                <a:solidFill>
                  <a:srgbClr val="000000"/>
                </a:solidFill>
                <a:latin typeface="Montaser Arabic"/>
                <a:ea typeface="Montaser Arabic"/>
                <a:cs typeface="Montaser Arabic"/>
                <a:sym typeface="Montaser Arabic"/>
                <a:rtl val="true"/>
              </a:rPr>
              <a:t>زيادة الميزانية تدريجيًا:</a:t>
            </a:r>
          </a:p>
          <a:p>
            <a:pPr algn="r" rtl="true" marL="943582" indent="-314527" lvl="2">
              <a:lnSpc>
                <a:spcPts val="3059"/>
              </a:lnSpc>
              <a:buFont typeface="Arial"/>
              <a:buChar char="⚬"/>
            </a:pPr>
            <a:r>
              <a:rPr lang="ar-EG" sz="2185">
                <a:solidFill>
                  <a:srgbClr val="000000"/>
                </a:solidFill>
                <a:latin typeface="Montaser Arabic"/>
                <a:ea typeface="Montaser Arabic"/>
                <a:cs typeface="Montaser Arabic"/>
                <a:sym typeface="Montaser Arabic"/>
                <a:rtl val="true"/>
              </a:rPr>
              <a:t>للحملات التي تحقق </a:t>
            </a:r>
            <a:r>
              <a:rPr lang="en-US" sz="2185">
                <a:solidFill>
                  <a:srgbClr val="000000"/>
                </a:solidFill>
                <a:latin typeface="Montaser Arabic"/>
                <a:ea typeface="Montaser Arabic"/>
                <a:cs typeface="Montaser Arabic"/>
                <a:sym typeface="Montaser Arabic"/>
              </a:rPr>
              <a:t>CPC</a:t>
            </a:r>
            <a:r>
              <a:rPr lang="ar-EG" sz="2185">
                <a:solidFill>
                  <a:srgbClr val="000000"/>
                </a:solidFill>
                <a:latin typeface="Montaser Arabic"/>
                <a:ea typeface="Montaser Arabic"/>
                <a:cs typeface="Montaser Arabic"/>
                <a:sym typeface="Montaser Arabic"/>
                <a:rtl val="true"/>
              </a:rPr>
              <a:t> منخفضًا (مثل "</a:t>
            </a:r>
            <a:r>
              <a:rPr lang="en-US" sz="2185">
                <a:solidFill>
                  <a:srgbClr val="000000"/>
                </a:solidFill>
                <a:latin typeface="Montaser Arabic"/>
                <a:ea typeface="Montaser Arabic"/>
                <a:cs typeface="Montaser Arabic"/>
                <a:sym typeface="Montaser Arabic"/>
              </a:rPr>
              <a:t>UISE Services Awareness ad</a:t>
            </a:r>
            <a:r>
              <a:rPr lang="ar-EG" sz="2185">
                <a:solidFill>
                  <a:srgbClr val="000000"/>
                </a:solidFill>
                <a:latin typeface="Montaser Arabic"/>
                <a:ea typeface="Montaser Arabic"/>
                <a:cs typeface="Montaser Arabic"/>
                <a:sym typeface="Montaser Arabic"/>
                <a:rtl val="true"/>
              </a:rPr>
              <a:t>")، يمكنك زيادة الميزانية تدريجيًا بنسبة </a:t>
            </a:r>
            <a:r>
              <a:rPr lang="en-US" sz="2185">
                <a:solidFill>
                  <a:srgbClr val="000000"/>
                </a:solidFill>
                <a:latin typeface="Montaser Arabic"/>
                <a:ea typeface="Montaser Arabic"/>
                <a:cs typeface="Montaser Arabic"/>
                <a:sym typeface="Montaser Arabic"/>
              </a:rPr>
              <a:t>10</a:t>
            </a:r>
            <a:r>
              <a:rPr lang="ar-EG" sz="2185">
                <a:solidFill>
                  <a:srgbClr val="000000"/>
                </a:solidFill>
                <a:latin typeface="Montaser Arabic"/>
                <a:ea typeface="Montaser Arabic"/>
                <a:cs typeface="Montaser Arabic"/>
                <a:sym typeface="Montaser Arabic"/>
                <a:rtl val="true"/>
              </a:rPr>
              <a:t>-</a:t>
            </a:r>
            <a:r>
              <a:rPr lang="en-US" sz="2185">
                <a:solidFill>
                  <a:srgbClr val="000000"/>
                </a:solidFill>
                <a:latin typeface="Montaser Arabic"/>
                <a:ea typeface="Montaser Arabic"/>
                <a:cs typeface="Montaser Arabic"/>
                <a:sym typeface="Montaser Arabic"/>
              </a:rPr>
              <a:t>20</a:t>
            </a:r>
            <a:r>
              <a:rPr lang="ar-EG" sz="2185">
                <a:solidFill>
                  <a:srgbClr val="000000"/>
                </a:solidFill>
                <a:latin typeface="Montaser Arabic"/>
                <a:ea typeface="Montaser Arabic"/>
                <a:cs typeface="Montaser Arabic"/>
                <a:sym typeface="Montaser Arabic"/>
                <a:rtl val="true"/>
              </a:rPr>
              <a:t>% حيث إنها أكثر كفاءة في التكلفة.</a:t>
            </a:r>
          </a:p>
          <a:p>
            <a:pPr algn="r" rtl="true" marL="943582" indent="-314527" lvl="2">
              <a:lnSpc>
                <a:spcPts val="3059"/>
              </a:lnSpc>
              <a:buFont typeface="Arial"/>
              <a:buChar char="⚬"/>
            </a:pPr>
            <a:r>
              <a:rPr lang="ar-EG" sz="2185">
                <a:solidFill>
                  <a:srgbClr val="000000"/>
                </a:solidFill>
                <a:latin typeface="Montaser Arabic"/>
                <a:ea typeface="Montaser Arabic"/>
                <a:cs typeface="Montaser Arabic"/>
                <a:sym typeface="Montaser Arabic"/>
                <a:rtl val="true"/>
              </a:rPr>
              <a:t>تجنب زيادة الميزانية للحملات ذات التكلفة العالية للنتائج دون تحسينها أولاً.</a:t>
            </a:r>
          </a:p>
          <a:p>
            <a:pPr algn="r" rtl="true" marL="471791" indent="-235896" lvl="1">
              <a:lnSpc>
                <a:spcPts val="3059"/>
              </a:lnSpc>
              <a:buAutoNum type="arabicPeriod" startAt="1"/>
            </a:pPr>
            <a:r>
              <a:rPr lang="ar-EG" sz="2185">
                <a:solidFill>
                  <a:srgbClr val="000000"/>
                </a:solidFill>
                <a:latin typeface="Montaser Arabic"/>
                <a:ea typeface="Montaser Arabic"/>
                <a:cs typeface="Montaser Arabic"/>
                <a:sym typeface="Montaser Arabic"/>
                <a:rtl val="true"/>
              </a:rPr>
              <a:t>حملات إعادة الاستهداف:</a:t>
            </a:r>
          </a:p>
          <a:p>
            <a:pPr algn="r" rtl="true" marL="943582" indent="-314527" lvl="2">
              <a:lnSpc>
                <a:spcPts val="3059"/>
              </a:lnSpc>
              <a:buFont typeface="Arial"/>
              <a:buChar char="⚬"/>
            </a:pPr>
            <a:r>
              <a:rPr lang="ar-EG" sz="2185">
                <a:solidFill>
                  <a:srgbClr val="000000"/>
                </a:solidFill>
                <a:latin typeface="Montaser Arabic"/>
                <a:ea typeface="Montaser Arabic"/>
                <a:cs typeface="Montaser Arabic"/>
                <a:sym typeface="Montaser Arabic"/>
                <a:rtl val="true"/>
              </a:rPr>
              <a:t>للذين قاموا بالنقر ولكن لم يتحولوا، جرب تشغيل حملات إعادة الاستهداف لجذبهم مرة أخرى وتشجيعهم على اتخاذ إجراء.</a:t>
            </a:r>
          </a:p>
          <a:p>
            <a:pPr algn="r" rtl="true" marL="471791" indent="-235896" lvl="1">
              <a:lnSpc>
                <a:spcPts val="3059"/>
              </a:lnSpc>
              <a:buAutoNum type="arabicPeriod" startAt="1"/>
            </a:pPr>
            <a:r>
              <a:rPr lang="ar-EG" sz="2185">
                <a:solidFill>
                  <a:srgbClr val="000000"/>
                </a:solidFill>
                <a:latin typeface="Montaser Arabic"/>
                <a:ea typeface="Montaser Arabic"/>
                <a:cs typeface="Montaser Arabic"/>
                <a:sym typeface="Montaser Arabic"/>
                <a:rtl val="true"/>
              </a:rPr>
              <a:t>استخدام الإعلانات المرئية:</a:t>
            </a:r>
          </a:p>
          <a:p>
            <a:pPr algn="r" rtl="true" marL="943582" indent="-314527" lvl="2">
              <a:lnSpc>
                <a:spcPts val="3059"/>
              </a:lnSpc>
              <a:buFont typeface="Arial"/>
              <a:buChar char="⚬"/>
            </a:pPr>
            <a:r>
              <a:rPr lang="ar-EG" sz="2185">
                <a:solidFill>
                  <a:srgbClr val="000000"/>
                </a:solidFill>
                <a:latin typeface="Montaser Arabic"/>
                <a:ea typeface="Montaser Arabic"/>
                <a:cs typeface="Montaser Arabic"/>
                <a:sym typeface="Montaser Arabic"/>
                <a:rtl val="true"/>
              </a:rPr>
              <a:t>فكر في دمج إعلانات الفيديو، فهي عادةً ما تحقق تفاعلًا أعلى وتكلفة أقل للنقرة بفضل طبيعتها التفاعلية.</a:t>
            </a:r>
          </a:p>
          <a:p>
            <a:pPr algn="r" rtl="true" marL="471791" indent="-235896" lvl="1">
              <a:lnSpc>
                <a:spcPts val="3059"/>
              </a:lnSpc>
              <a:buAutoNum type="arabicPeriod" startAt="1"/>
            </a:pPr>
            <a:r>
              <a:rPr lang="ar-EG" sz="2185">
                <a:solidFill>
                  <a:srgbClr val="000000"/>
                </a:solidFill>
                <a:latin typeface="Montaser Arabic"/>
                <a:ea typeface="Montaser Arabic"/>
                <a:cs typeface="Montaser Arabic"/>
                <a:sym typeface="Montaser Arabic"/>
                <a:rtl val="true"/>
              </a:rPr>
              <a:t>مراجعة إعدادات الحملة:</a:t>
            </a:r>
          </a:p>
          <a:p>
            <a:pPr algn="r" rtl="true" marL="943582" indent="-314527" lvl="2">
              <a:lnSpc>
                <a:spcPts val="3059"/>
              </a:lnSpc>
              <a:buFont typeface="Arial"/>
              <a:buChar char="⚬"/>
            </a:pPr>
            <a:r>
              <a:rPr lang="ar-EG" sz="2185">
                <a:solidFill>
                  <a:srgbClr val="000000"/>
                </a:solidFill>
                <a:latin typeface="Montaser Arabic"/>
                <a:ea typeface="Montaser Arabic"/>
                <a:cs typeface="Montaser Arabic"/>
                <a:sym typeface="Montaser Arabic"/>
                <a:rtl val="true"/>
              </a:rPr>
              <a:t>تأكد من أن إعدادات التتبع (</a:t>
            </a:r>
            <a:r>
              <a:rPr lang="en-US" sz="2185">
                <a:solidFill>
                  <a:srgbClr val="000000"/>
                </a:solidFill>
                <a:latin typeface="Montaser Arabic"/>
                <a:ea typeface="Montaser Arabic"/>
                <a:cs typeface="Montaser Arabic"/>
                <a:sym typeface="Montaser Arabic"/>
              </a:rPr>
              <a:t>7</a:t>
            </a:r>
            <a:r>
              <a:rPr lang="ar-EG" sz="2185">
                <a:solidFill>
                  <a:srgbClr val="000000"/>
                </a:solidFill>
                <a:latin typeface="Montaser Arabic"/>
                <a:ea typeface="Montaser Arabic"/>
                <a:cs typeface="Montaser Arabic"/>
                <a:sym typeface="Montaser Arabic"/>
                <a:rtl val="true"/>
              </a:rPr>
              <a:t> أيام للنقر أو يوم واحد للمشاهدة) تتماشى مع أهداف الحملة.</a:t>
            </a:r>
          </a:p>
          <a:p>
            <a:pPr algn="r" rtl="true">
              <a:lnSpc>
                <a:spcPts val="30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50844" y="0"/>
            <a:ext cx="13337156" cy="5463184"/>
            <a:chOff x="0" y="0"/>
            <a:chExt cx="3512667" cy="1438863"/>
          </a:xfrm>
        </p:grpSpPr>
        <p:sp>
          <p:nvSpPr>
            <p:cNvPr name="Freeform 6" id="6"/>
            <p:cNvSpPr/>
            <p:nvPr/>
          </p:nvSpPr>
          <p:spPr>
            <a:xfrm flipH="false" flipV="false" rot="0">
              <a:off x="0" y="0"/>
              <a:ext cx="3512667" cy="1438863"/>
            </a:xfrm>
            <a:custGeom>
              <a:avLst/>
              <a:gdLst/>
              <a:ahLst/>
              <a:cxnLst/>
              <a:rect r="r" b="b" t="t" l="l"/>
              <a:pathLst>
                <a:path h="1438863" w="3512667">
                  <a:moveTo>
                    <a:pt x="0" y="0"/>
                  </a:moveTo>
                  <a:lnTo>
                    <a:pt x="3512667" y="0"/>
                  </a:lnTo>
                  <a:lnTo>
                    <a:pt x="3512667" y="1438863"/>
                  </a:lnTo>
                  <a:lnTo>
                    <a:pt x="0" y="1438863"/>
                  </a:lnTo>
                  <a:close/>
                </a:path>
              </a:pathLst>
            </a:custGeom>
            <a:solidFill>
              <a:srgbClr val="FFFFFF"/>
            </a:solidFill>
          </p:spPr>
        </p:sp>
        <p:sp>
          <p:nvSpPr>
            <p:cNvPr name="TextBox 7" id="7"/>
            <p:cNvSpPr txBox="true"/>
            <p:nvPr/>
          </p:nvSpPr>
          <p:spPr>
            <a:xfrm>
              <a:off x="0" y="-38100"/>
              <a:ext cx="3512667" cy="147696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259461" y="563008"/>
            <a:ext cx="11676767" cy="9485122"/>
          </a:xfrm>
          <a:prstGeom prst="rect">
            <a:avLst/>
          </a:prstGeom>
        </p:spPr>
        <p:txBody>
          <a:bodyPr anchor="t" rtlCol="false" tIns="0" lIns="0" bIns="0" rIns="0">
            <a:spAutoFit/>
          </a:bodyPr>
          <a:lstStyle/>
          <a:p>
            <a:pPr algn="r" rtl="true">
              <a:lnSpc>
                <a:spcPts val="3911"/>
              </a:lnSpc>
            </a:pPr>
            <a:r>
              <a:rPr lang="ar-EG" sz="2399" b="true">
                <a:solidFill>
                  <a:srgbClr val="000000"/>
                </a:solidFill>
                <a:latin typeface="Montaser Arabic Bold"/>
                <a:ea typeface="Montaser Arabic Bold"/>
                <a:cs typeface="Montaser Arabic Bold"/>
                <a:sym typeface="Montaser Arabic Bold"/>
                <a:rtl val="true"/>
              </a:rPr>
              <a:t>دور نظام </a:t>
            </a:r>
            <a:r>
              <a:rPr lang="en-US" sz="2399" b="true">
                <a:solidFill>
                  <a:srgbClr val="000000"/>
                </a:solidFill>
                <a:latin typeface="Montaser Arabic Bold"/>
                <a:ea typeface="Montaser Arabic Bold"/>
                <a:cs typeface="Montaser Arabic Bold"/>
                <a:sym typeface="Montaser Arabic Bold"/>
              </a:rPr>
              <a:t>ERP</a:t>
            </a:r>
            <a:r>
              <a:rPr lang="ar-EG" sz="2399" b="true">
                <a:solidFill>
                  <a:srgbClr val="000000"/>
                </a:solidFill>
                <a:latin typeface="Montaser Arabic Bold"/>
                <a:ea typeface="Montaser Arabic Bold"/>
                <a:cs typeface="Montaser Arabic Bold"/>
                <a:sym typeface="Montaser Arabic Bold"/>
                <a:rtl val="true"/>
              </a:rPr>
              <a:t> في حل هذه التحديات:</a:t>
            </a:r>
          </a:p>
          <a:p>
            <a:pPr algn="r" rtl="true">
              <a:lnSpc>
                <a:spcPts val="3748"/>
              </a:lnSpc>
            </a:pPr>
            <a:r>
              <a:rPr lang="ar-EG" sz="2299">
                <a:solidFill>
                  <a:srgbClr val="000000"/>
                </a:solidFill>
                <a:latin typeface="Montaser Arabic"/>
                <a:ea typeface="Montaser Arabic"/>
                <a:cs typeface="Montaser Arabic"/>
                <a:sym typeface="Montaser Arabic"/>
                <a:rtl val="true"/>
              </a:rPr>
              <a:t> </a:t>
            </a:r>
            <a:r>
              <a:rPr lang="ar-EG" sz="2299" b="true">
                <a:solidFill>
                  <a:srgbClr val="000000"/>
                </a:solidFill>
                <a:latin typeface="Montaser Arabic Bold"/>
                <a:ea typeface="Montaser Arabic Bold"/>
                <a:cs typeface="Montaser Arabic Bold"/>
                <a:sym typeface="Montaser Arabic Bold"/>
                <a:rtl val="true"/>
              </a:rPr>
              <a:t>للمطاعم الصغيرة: </a:t>
            </a:r>
            <a:r>
              <a:rPr lang="ar-EG" sz="2299">
                <a:solidFill>
                  <a:srgbClr val="000000"/>
                </a:solidFill>
                <a:latin typeface="Montaser Arabic"/>
                <a:ea typeface="Montaser Arabic"/>
                <a:cs typeface="Montaser Arabic"/>
                <a:sym typeface="Montaser Arabic"/>
                <a:rtl val="true"/>
              </a:rPr>
              <a:t>توفير نظام محاسبة بسيط وسهل الاستخدام، أدوات للتخطيط المالي.</a:t>
            </a:r>
          </a:p>
          <a:p>
            <a:pPr algn="r" rtl="true">
              <a:lnSpc>
                <a:spcPts val="3748"/>
              </a:lnSpc>
            </a:pPr>
            <a:r>
              <a:rPr lang="ar-EG" sz="2299">
                <a:solidFill>
                  <a:srgbClr val="000000"/>
                </a:solidFill>
                <a:latin typeface="Montaser Arabic"/>
                <a:ea typeface="Montaser Arabic"/>
                <a:cs typeface="Montaser Arabic"/>
                <a:sym typeface="Montaser Arabic"/>
                <a:rtl val="true"/>
              </a:rPr>
              <a:t> </a:t>
            </a:r>
            <a:r>
              <a:rPr lang="ar-EG" sz="2299" b="true">
                <a:solidFill>
                  <a:srgbClr val="000000"/>
                </a:solidFill>
                <a:latin typeface="Montaser Arabic Bold"/>
                <a:ea typeface="Montaser Arabic Bold"/>
                <a:cs typeface="Montaser Arabic Bold"/>
                <a:sym typeface="Montaser Arabic Bold"/>
                <a:rtl val="true"/>
              </a:rPr>
              <a:t>للمطاعم المتوسطة:</a:t>
            </a:r>
            <a:r>
              <a:rPr lang="ar-EG" sz="2299">
                <a:solidFill>
                  <a:srgbClr val="000000"/>
                </a:solidFill>
                <a:latin typeface="Montaser Arabic"/>
                <a:ea typeface="Montaser Arabic"/>
                <a:cs typeface="Montaser Arabic"/>
                <a:sym typeface="Montaser Arabic"/>
                <a:rtl val="true"/>
              </a:rPr>
              <a:t> إدارة المخزون والطلبات، تحسين خدمة العملاء، إدارة الموظفين، تقارير مالية مفصلة.</a:t>
            </a:r>
          </a:p>
          <a:p>
            <a:pPr algn="r" rtl="true">
              <a:lnSpc>
                <a:spcPts val="3748"/>
              </a:lnSpc>
            </a:pPr>
            <a:r>
              <a:rPr lang="ar-EG" sz="2299">
                <a:solidFill>
                  <a:srgbClr val="000000"/>
                </a:solidFill>
                <a:latin typeface="Montaser Arabic"/>
                <a:ea typeface="Montaser Arabic"/>
                <a:cs typeface="Montaser Arabic"/>
                <a:sym typeface="Montaser Arabic"/>
                <a:rtl val="true"/>
              </a:rPr>
              <a:t> </a:t>
            </a:r>
            <a:r>
              <a:rPr lang="ar-EG" sz="2299" b="true">
                <a:solidFill>
                  <a:srgbClr val="000000"/>
                </a:solidFill>
                <a:latin typeface="Montaser Arabic Bold"/>
                <a:ea typeface="Montaser Arabic Bold"/>
                <a:cs typeface="Montaser Arabic Bold"/>
                <a:sym typeface="Montaser Arabic Bold"/>
                <a:rtl val="true"/>
              </a:rPr>
              <a:t>للمطاعم الكبيرة والسلاسل:</a:t>
            </a:r>
            <a:r>
              <a:rPr lang="ar-EG" sz="2299">
                <a:solidFill>
                  <a:srgbClr val="000000"/>
                </a:solidFill>
                <a:latin typeface="Montaser Arabic"/>
                <a:ea typeface="Montaser Arabic"/>
                <a:cs typeface="Montaser Arabic"/>
                <a:sym typeface="Montaser Arabic"/>
                <a:rtl val="true"/>
              </a:rPr>
              <a:t> توحيد العمليات، إدارة سلسلة التوريد، تحليل البيانات لاتخاذ القرارات الاستراتيجية.</a:t>
            </a:r>
          </a:p>
          <a:p>
            <a:pPr algn="r" rtl="true">
              <a:lnSpc>
                <a:spcPts val="3359"/>
              </a:lnSpc>
            </a:pPr>
          </a:p>
          <a:p>
            <a:pPr algn="r" rtl="true">
              <a:lnSpc>
                <a:spcPts val="3359"/>
              </a:lnSpc>
            </a:pPr>
            <a:r>
              <a:rPr lang="ar-EG" sz="2399" b="true">
                <a:solidFill>
                  <a:srgbClr val="000000"/>
                </a:solidFill>
                <a:latin typeface="Montaser Arabic Bold"/>
                <a:ea typeface="Montaser Arabic Bold"/>
                <a:cs typeface="Montaser Arabic Bold"/>
                <a:sym typeface="Montaser Arabic Bold"/>
                <a:rtl val="true"/>
              </a:rPr>
              <a:t>الفوائد الإضافية لنظام </a:t>
            </a:r>
            <a:r>
              <a:rPr lang="en-US" sz="2399" b="true">
                <a:solidFill>
                  <a:srgbClr val="000000"/>
                </a:solidFill>
                <a:latin typeface="Montaser Arabic Bold"/>
                <a:ea typeface="Montaser Arabic Bold"/>
                <a:cs typeface="Montaser Arabic Bold"/>
                <a:sym typeface="Montaser Arabic Bold"/>
              </a:rPr>
              <a:t>ERP</a:t>
            </a:r>
            <a:r>
              <a:rPr lang="ar-EG" sz="2399" b="true">
                <a:solidFill>
                  <a:srgbClr val="000000"/>
                </a:solidFill>
                <a:latin typeface="Montaser Arabic Bold"/>
                <a:ea typeface="Montaser Arabic Bold"/>
                <a:cs typeface="Montaser Arabic Bold"/>
                <a:sym typeface="Montaser Arabic Bold"/>
                <a:rtl val="true"/>
              </a:rPr>
              <a:t>:</a:t>
            </a:r>
          </a:p>
          <a:p>
            <a:pPr algn="r" rtl="true">
              <a:lnSpc>
                <a:spcPts val="3219"/>
              </a:lnSpc>
            </a:pPr>
            <a:r>
              <a:rPr lang="ar-EG" sz="2299">
                <a:solidFill>
                  <a:srgbClr val="000000"/>
                </a:solidFill>
                <a:latin typeface="Montaser Arabic"/>
                <a:ea typeface="Montaser Arabic"/>
                <a:cs typeface="Montaser Arabic"/>
                <a:sym typeface="Montaser Arabic"/>
                <a:rtl val="true"/>
              </a:rPr>
              <a:t> زيادة الكفاءة وتقليل التكاليف، تحسين اتخاذ القرارات، زيادة رضا العملاء، النمو والتوسع.</a:t>
            </a:r>
          </a:p>
          <a:p>
            <a:pPr algn="r" rtl="true">
              <a:lnSpc>
                <a:spcPts val="3219"/>
              </a:lnSpc>
            </a:pPr>
          </a:p>
          <a:p>
            <a:pPr algn="r" rtl="true">
              <a:lnSpc>
                <a:spcPts val="3219"/>
              </a:lnSpc>
            </a:pPr>
            <a:r>
              <a:rPr lang="ar-EG" sz="2299" b="true">
                <a:solidFill>
                  <a:srgbClr val="000000"/>
                </a:solidFill>
                <a:latin typeface="Montaser Arabic Bold"/>
                <a:ea typeface="Montaser Arabic Bold"/>
                <a:cs typeface="Montaser Arabic Bold"/>
                <a:sym typeface="Montaser Arabic Bold"/>
                <a:rtl val="true"/>
              </a:rPr>
              <a:t>اقتراحات لتشجيع استخدام نظام </a:t>
            </a:r>
            <a:r>
              <a:rPr lang="en-US" sz="2299" b="true">
                <a:solidFill>
                  <a:srgbClr val="000000"/>
                </a:solidFill>
                <a:latin typeface="Montaser Arabic Bold"/>
                <a:ea typeface="Montaser Arabic Bold"/>
                <a:cs typeface="Montaser Arabic Bold"/>
                <a:sym typeface="Montaser Arabic Bold"/>
              </a:rPr>
              <a:t>ERP</a:t>
            </a:r>
            <a:r>
              <a:rPr lang="ar-EG" sz="2299" b="true">
                <a:solidFill>
                  <a:srgbClr val="000000"/>
                </a:solidFill>
                <a:latin typeface="Montaser Arabic Bold"/>
                <a:ea typeface="Montaser Arabic Bold"/>
                <a:cs typeface="Montaser Arabic Bold"/>
                <a:sym typeface="Montaser Arabic Bold"/>
                <a:rtl val="true"/>
              </a:rPr>
              <a:t> في المطاعم المصرية:</a:t>
            </a:r>
          </a:p>
          <a:p>
            <a:pPr algn="r" rtl="true">
              <a:lnSpc>
                <a:spcPts val="3748"/>
              </a:lnSpc>
            </a:pPr>
            <a:r>
              <a:rPr lang="ar-EG" sz="2299" b="true">
                <a:solidFill>
                  <a:srgbClr val="000000"/>
                </a:solidFill>
                <a:latin typeface="Montaser Arabic Bold"/>
                <a:ea typeface="Montaser Arabic Bold"/>
                <a:cs typeface="Montaser Arabic Bold"/>
                <a:sym typeface="Montaser Arabic Bold"/>
                <a:rtl val="true"/>
              </a:rPr>
              <a:t> تطوير أنظمة </a:t>
            </a:r>
            <a:r>
              <a:rPr lang="en-US" sz="2299" b="true">
                <a:solidFill>
                  <a:srgbClr val="000000"/>
                </a:solidFill>
                <a:latin typeface="Montaser Arabic Bold"/>
                <a:ea typeface="Montaser Arabic Bold"/>
                <a:cs typeface="Montaser Arabic Bold"/>
                <a:sym typeface="Montaser Arabic Bold"/>
              </a:rPr>
              <a:t>ERP</a:t>
            </a:r>
            <a:r>
              <a:rPr lang="ar-EG" sz="2299" b="true">
                <a:solidFill>
                  <a:srgbClr val="000000"/>
                </a:solidFill>
                <a:latin typeface="Montaser Arabic Bold"/>
                <a:ea typeface="Montaser Arabic Bold"/>
                <a:cs typeface="Montaser Arabic Bold"/>
                <a:sym typeface="Montaser Arabic Bold"/>
                <a:rtl val="true"/>
              </a:rPr>
              <a:t> مصممة خصيصاً للمطاعم المصرية:</a:t>
            </a:r>
            <a:r>
              <a:rPr lang="ar-EG" sz="2299">
                <a:solidFill>
                  <a:srgbClr val="000000"/>
                </a:solidFill>
                <a:latin typeface="Montaser Arabic"/>
                <a:ea typeface="Montaser Arabic"/>
                <a:cs typeface="Montaser Arabic"/>
                <a:sym typeface="Montaser Arabic"/>
                <a:rtl val="true"/>
              </a:rPr>
              <a:t> مع الأخذ في الاعتبار التحديات المحلية والإمكانيات المالية للمطاعم الصغيرة والمتوسطة.</a:t>
            </a:r>
          </a:p>
          <a:p>
            <a:pPr algn="r" rtl="true">
              <a:lnSpc>
                <a:spcPts val="3748"/>
              </a:lnSpc>
            </a:pPr>
            <a:r>
              <a:rPr lang="ar-EG" sz="2299" b="true">
                <a:solidFill>
                  <a:srgbClr val="000000"/>
                </a:solidFill>
                <a:latin typeface="Montaser Arabic Bold"/>
                <a:ea typeface="Montaser Arabic Bold"/>
                <a:cs typeface="Montaser Arabic Bold"/>
                <a:sym typeface="Montaser Arabic Bold"/>
                <a:rtl val="true"/>
              </a:rPr>
              <a:t> توعية أصحاب المطاعم بأهمية نظام </a:t>
            </a:r>
            <a:r>
              <a:rPr lang="en-US" sz="2299" b="true">
                <a:solidFill>
                  <a:srgbClr val="000000"/>
                </a:solidFill>
                <a:latin typeface="Montaser Arabic Bold"/>
                <a:ea typeface="Montaser Arabic Bold"/>
                <a:cs typeface="Montaser Arabic Bold"/>
                <a:sym typeface="Montaser Arabic Bold"/>
              </a:rPr>
              <a:t>ERP</a:t>
            </a:r>
            <a:r>
              <a:rPr lang="ar-EG" sz="2299" b="true">
                <a:solidFill>
                  <a:srgbClr val="000000"/>
                </a:solidFill>
                <a:latin typeface="Montaser Arabic Bold"/>
                <a:ea typeface="Montaser Arabic Bold"/>
                <a:cs typeface="Montaser Arabic Bold"/>
                <a:sym typeface="Montaser Arabic Bold"/>
                <a:rtl val="true"/>
              </a:rPr>
              <a:t>:</a:t>
            </a:r>
            <a:r>
              <a:rPr lang="ar-EG" sz="2299">
                <a:solidFill>
                  <a:srgbClr val="000000"/>
                </a:solidFill>
                <a:latin typeface="Montaser Arabic"/>
                <a:ea typeface="Montaser Arabic"/>
                <a:cs typeface="Montaser Arabic"/>
                <a:sym typeface="Montaser Arabic"/>
                <a:rtl val="true"/>
              </a:rPr>
              <a:t> من خلال ورش العمل والندوات وال حملات التسويقية.</a:t>
            </a:r>
          </a:p>
          <a:p>
            <a:pPr algn="r" rtl="true">
              <a:lnSpc>
                <a:spcPts val="3748"/>
              </a:lnSpc>
            </a:pPr>
            <a:r>
              <a:rPr lang="ar-EG" sz="2299" b="true">
                <a:solidFill>
                  <a:srgbClr val="000000"/>
                </a:solidFill>
                <a:latin typeface="Montaser Arabic Bold"/>
                <a:ea typeface="Montaser Arabic Bold"/>
                <a:cs typeface="Montaser Arabic Bold"/>
                <a:sym typeface="Montaser Arabic Bold"/>
                <a:rtl val="true"/>
              </a:rPr>
              <a:t> توفير برامج تدريبية:</a:t>
            </a:r>
            <a:r>
              <a:rPr lang="ar-EG" sz="2299">
                <a:solidFill>
                  <a:srgbClr val="000000"/>
                </a:solidFill>
                <a:latin typeface="Montaser Arabic"/>
                <a:ea typeface="Montaser Arabic"/>
                <a:cs typeface="Montaser Arabic"/>
                <a:sym typeface="Montaser Arabic"/>
                <a:rtl val="true"/>
              </a:rPr>
              <a:t> لمساعدة الموظفين على استخدام النظام بكفاءة.</a:t>
            </a:r>
          </a:p>
          <a:p>
            <a:pPr algn="r" rtl="true">
              <a:lnSpc>
                <a:spcPts val="3748"/>
              </a:lnSpc>
            </a:pPr>
            <a:r>
              <a:rPr lang="ar-EG" sz="2299" b="true">
                <a:solidFill>
                  <a:srgbClr val="000000"/>
                </a:solidFill>
                <a:latin typeface="Montaser Arabic Bold"/>
                <a:ea typeface="Montaser Arabic Bold"/>
                <a:cs typeface="Montaser Arabic Bold"/>
                <a:sym typeface="Montaser Arabic Bold"/>
                <a:rtl val="true"/>
              </a:rPr>
              <a:t>الخلاصة</a:t>
            </a:r>
            <a:r>
              <a:rPr lang="ar-EG" sz="2299">
                <a:solidFill>
                  <a:srgbClr val="000000"/>
                </a:solidFill>
                <a:latin typeface="Montaser Arabic"/>
                <a:ea typeface="Montaser Arabic"/>
                <a:cs typeface="Montaser Arabic"/>
                <a:sym typeface="Montaser Arabic"/>
                <a:rtl val="true"/>
              </a:rPr>
              <a:t>:</a:t>
            </a:r>
          </a:p>
          <a:p>
            <a:pPr algn="r" rtl="true">
              <a:lnSpc>
                <a:spcPts val="3748"/>
              </a:lnSpc>
            </a:pPr>
            <a:r>
              <a:rPr lang="ar-EG" sz="2299">
                <a:solidFill>
                  <a:srgbClr val="000000"/>
                </a:solidFill>
                <a:latin typeface="Montaser Arabic"/>
                <a:ea typeface="Montaser Arabic"/>
                <a:cs typeface="Montaser Arabic"/>
                <a:sym typeface="Montaser Arabic"/>
                <a:rtl val="true"/>
              </a:rPr>
              <a:t> نظام </a:t>
            </a:r>
            <a:r>
              <a:rPr lang="en-US" sz="2299">
                <a:solidFill>
                  <a:srgbClr val="000000"/>
                </a:solidFill>
                <a:latin typeface="Montaser Arabic"/>
                <a:ea typeface="Montaser Arabic"/>
                <a:cs typeface="Montaser Arabic"/>
                <a:sym typeface="Montaser Arabic"/>
              </a:rPr>
              <a:t>ERP</a:t>
            </a:r>
            <a:r>
              <a:rPr lang="ar-EG" sz="2299">
                <a:solidFill>
                  <a:srgbClr val="000000"/>
                </a:solidFill>
                <a:latin typeface="Montaser Arabic"/>
                <a:ea typeface="Montaser Arabic"/>
                <a:cs typeface="Montaser Arabic"/>
                <a:sym typeface="Montaser Arabic"/>
                <a:rtl val="true"/>
              </a:rPr>
              <a:t> هو حل فعال لمشاكل العديد من المطاعم في مصر.</a:t>
            </a:r>
          </a:p>
          <a:p>
            <a:pPr algn="r" rtl="true">
              <a:lnSpc>
                <a:spcPts val="3748"/>
              </a:lnSpc>
            </a:pPr>
            <a:r>
              <a:rPr lang="ar-EG" sz="2299">
                <a:solidFill>
                  <a:srgbClr val="000000"/>
                </a:solidFill>
                <a:latin typeface="Montaser Arabic"/>
                <a:ea typeface="Montaser Arabic"/>
                <a:cs typeface="Montaser Arabic"/>
                <a:sym typeface="Montaser Arabic"/>
                <a:rtl val="true"/>
              </a:rPr>
              <a:t> يمكن لنظام </a:t>
            </a:r>
            <a:r>
              <a:rPr lang="en-US" sz="2299">
                <a:solidFill>
                  <a:srgbClr val="000000"/>
                </a:solidFill>
                <a:latin typeface="Montaser Arabic"/>
                <a:ea typeface="Montaser Arabic"/>
                <a:cs typeface="Montaser Arabic"/>
                <a:sym typeface="Montaser Arabic"/>
              </a:rPr>
              <a:t>ERP</a:t>
            </a:r>
            <a:r>
              <a:rPr lang="ar-EG" sz="2299">
                <a:solidFill>
                  <a:srgbClr val="000000"/>
                </a:solidFill>
                <a:latin typeface="Montaser Arabic"/>
                <a:ea typeface="Montaser Arabic"/>
                <a:cs typeface="Montaser Arabic"/>
                <a:sym typeface="Montaser Arabic"/>
                <a:rtl val="true"/>
              </a:rPr>
              <a:t> أن يساعد المطاعم على النمو والبقاء في السوق.</a:t>
            </a:r>
          </a:p>
          <a:p>
            <a:pPr algn="r" rtl="true">
              <a:lnSpc>
                <a:spcPts val="3585"/>
              </a:lnSpc>
            </a:pPr>
          </a:p>
        </p:txBody>
      </p:sp>
      <p:grpSp>
        <p:nvGrpSpPr>
          <p:cNvPr name="Group 10" id="10"/>
          <p:cNvGrpSpPr/>
          <p:nvPr/>
        </p:nvGrpSpPr>
        <p:grpSpPr>
          <a:xfrm rot="0">
            <a:off x="1356279" y="5809972"/>
            <a:ext cx="3767912" cy="4018980"/>
            <a:chOff x="0" y="0"/>
            <a:chExt cx="812800" cy="866959"/>
          </a:xfrm>
        </p:grpSpPr>
        <p:sp>
          <p:nvSpPr>
            <p:cNvPr name="Freeform 11" id="11"/>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12" id="12"/>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3" id="13"/>
          <p:cNvGrpSpPr>
            <a:grpSpLocks noChangeAspect="true"/>
          </p:cNvGrpSpPr>
          <p:nvPr/>
        </p:nvGrpSpPr>
        <p:grpSpPr>
          <a:xfrm rot="0">
            <a:off x="1633253" y="4931927"/>
            <a:ext cx="4398398" cy="4627879"/>
            <a:chOff x="0" y="0"/>
            <a:chExt cx="5842000" cy="6146800"/>
          </a:xfrm>
        </p:grpSpPr>
        <p:sp>
          <p:nvSpPr>
            <p:cNvPr name="Freeform 14" id="14"/>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8962" t="0" r="-28962" b="0"/>
              </a:stretch>
            </a:blipFill>
          </p:spPr>
        </p:sp>
        <p:sp>
          <p:nvSpPr>
            <p:cNvPr name="Freeform 15" id="15"/>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Tree>
  </p:cSld>
  <p:clrMapOvr>
    <a:masterClrMapping/>
  </p:clrMapOvr>
</p:sld>
</file>

<file path=ppt/slides/slide8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7497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10487" y="5835395"/>
            <a:ext cx="4533239" cy="4018980"/>
            <a:chOff x="0" y="0"/>
            <a:chExt cx="977893" cy="866959"/>
          </a:xfrm>
        </p:grpSpPr>
        <p:sp>
          <p:nvSpPr>
            <p:cNvPr name="Freeform 6" id="6"/>
            <p:cNvSpPr/>
            <p:nvPr/>
          </p:nvSpPr>
          <p:spPr>
            <a:xfrm flipH="false" flipV="false" rot="0">
              <a:off x="0" y="0"/>
              <a:ext cx="977893" cy="866959"/>
            </a:xfrm>
            <a:custGeom>
              <a:avLst/>
              <a:gdLst/>
              <a:ahLst/>
              <a:cxnLst/>
              <a:rect r="r" b="b" t="t" l="l"/>
              <a:pathLst>
                <a:path h="866959" w="977893">
                  <a:moveTo>
                    <a:pt x="0" y="0"/>
                  </a:moveTo>
                  <a:lnTo>
                    <a:pt x="977893" y="0"/>
                  </a:lnTo>
                  <a:lnTo>
                    <a:pt x="977893" y="866959"/>
                  </a:lnTo>
                  <a:lnTo>
                    <a:pt x="0" y="866959"/>
                  </a:lnTo>
                  <a:close/>
                </a:path>
              </a:pathLst>
            </a:custGeom>
            <a:solidFill>
              <a:srgbClr val="000000"/>
            </a:solidFill>
          </p:spPr>
        </p:sp>
        <p:sp>
          <p:nvSpPr>
            <p:cNvPr name="TextBox 7" id="7"/>
            <p:cNvSpPr txBox="true"/>
            <p:nvPr/>
          </p:nvSpPr>
          <p:spPr>
            <a:xfrm>
              <a:off x="0" y="-38100"/>
              <a:ext cx="977893" cy="905059"/>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9139238" y="4819967"/>
            <a:ext cx="9525" cy="580390"/>
          </a:xfrm>
          <a:prstGeom prst="rect">
            <a:avLst/>
          </a:prstGeom>
        </p:spPr>
        <p:txBody>
          <a:bodyPr anchor="t" rtlCol="false" tIns="0" lIns="0" bIns="0" rIns="0">
            <a:spAutoFit/>
          </a:bodyPr>
          <a:lstStyle/>
          <a:p>
            <a:pPr algn="ctr" rtl="true">
              <a:lnSpc>
                <a:spcPts val="4759"/>
              </a:lnSpc>
            </a:pPr>
          </a:p>
        </p:txBody>
      </p:sp>
      <p:sp>
        <p:nvSpPr>
          <p:cNvPr name="TextBox 9" id="9"/>
          <p:cNvSpPr txBox="true"/>
          <p:nvPr/>
        </p:nvSpPr>
        <p:spPr>
          <a:xfrm rot="0">
            <a:off x="6099107" y="990600"/>
            <a:ext cx="11893077" cy="3411595"/>
          </a:xfrm>
          <a:prstGeom prst="rect">
            <a:avLst/>
          </a:prstGeom>
        </p:spPr>
        <p:txBody>
          <a:bodyPr anchor="t" rtlCol="false" tIns="0" lIns="0" bIns="0" rIns="0">
            <a:spAutoFit/>
          </a:bodyPr>
          <a:lstStyle/>
          <a:p>
            <a:pPr algn="r" rtl="true">
              <a:lnSpc>
                <a:spcPts val="3059"/>
              </a:lnSpc>
            </a:pPr>
            <a:r>
              <a:rPr lang="ar-EG" sz="2185">
                <a:solidFill>
                  <a:srgbClr val="000000"/>
                </a:solidFill>
                <a:latin typeface="Montaser Arabic"/>
                <a:ea typeface="Montaser Arabic"/>
                <a:cs typeface="Montaser Arabic"/>
                <a:sym typeface="Montaser Arabic"/>
                <a:rtl val="true"/>
              </a:rPr>
              <a:t>.التوصيات الخاصة بالمحتوي:</a:t>
            </a:r>
          </a:p>
          <a:p>
            <a:pPr algn="r" rtl="true" marL="471791" indent="-235896" lvl="1">
              <a:lnSpc>
                <a:spcPts val="3059"/>
              </a:lnSpc>
              <a:buFont typeface="Arial"/>
              <a:buChar char="•"/>
            </a:pPr>
            <a:r>
              <a:rPr lang="ar-EG" sz="2185">
                <a:solidFill>
                  <a:srgbClr val="000000"/>
                </a:solidFill>
                <a:latin typeface="Montaser Arabic"/>
                <a:ea typeface="Montaser Arabic"/>
                <a:cs typeface="Montaser Arabic"/>
                <a:sym typeface="Montaser Arabic"/>
                <a:rtl val="true"/>
              </a:rPr>
              <a:t>التنويع ف المحتوي  سواء في شكل فديوهات أو بوستات </a:t>
            </a:r>
          </a:p>
          <a:p>
            <a:pPr algn="r" rtl="true" marL="471791" indent="-235896" lvl="1">
              <a:lnSpc>
                <a:spcPts val="3059"/>
              </a:lnSpc>
              <a:buFont typeface="Arial"/>
              <a:buChar char="•"/>
            </a:pPr>
            <a:r>
              <a:rPr lang="ar-EG" sz="2185">
                <a:solidFill>
                  <a:srgbClr val="000000"/>
                </a:solidFill>
                <a:latin typeface="Montaser Arabic"/>
                <a:ea typeface="Montaser Arabic"/>
                <a:cs typeface="Montaser Arabic"/>
                <a:sym typeface="Montaser Arabic"/>
                <a:rtl val="true"/>
              </a:rPr>
              <a:t>التحدث عن برامج الشركه ومميزاتها والخدمات سواء من خلال الويب سايت أو صفحات السوشيال ميديا</a:t>
            </a:r>
          </a:p>
          <a:p>
            <a:pPr algn="r" rtl="true" marL="471791" indent="-235896" lvl="1">
              <a:lnSpc>
                <a:spcPts val="3059"/>
              </a:lnSpc>
              <a:buFont typeface="Arial"/>
              <a:buChar char="•"/>
            </a:pPr>
            <a:r>
              <a:rPr lang="ar-EG" sz="2185">
                <a:solidFill>
                  <a:srgbClr val="000000"/>
                </a:solidFill>
                <a:latin typeface="Montaser Arabic"/>
                <a:ea typeface="Montaser Arabic"/>
                <a:cs typeface="Montaser Arabic"/>
                <a:sym typeface="Montaser Arabic"/>
                <a:rtl val="true"/>
              </a:rPr>
              <a:t>جعل الويب سايت سهل الاستخدام للعميل وعرض كافه الخدمات والبرامج وطرق طلب الخدمه</a:t>
            </a:r>
          </a:p>
          <a:p>
            <a:pPr algn="r" rtl="true">
              <a:lnSpc>
                <a:spcPts val="3059"/>
              </a:lnSpc>
            </a:pPr>
          </a:p>
          <a:p>
            <a:pPr algn="r" rtl="true" marL="471791" indent="-235896" lvl="1">
              <a:lnSpc>
                <a:spcPts val="3059"/>
              </a:lnSpc>
              <a:buFont typeface="Arial"/>
              <a:buChar char="•"/>
            </a:pPr>
            <a:r>
              <a:rPr lang="ar-EG" sz="2185">
                <a:solidFill>
                  <a:srgbClr val="000000"/>
                </a:solidFill>
                <a:latin typeface="Montaser Arabic"/>
                <a:ea typeface="Montaser Arabic"/>
                <a:cs typeface="Montaser Arabic"/>
                <a:sym typeface="Montaser Arabic"/>
                <a:rtl val="true"/>
              </a:rPr>
              <a:t> لينكدان يكون فى مقالات بتتكلم عن التحديات اللى بتواجه الفئة المستهدفة وكيف يمكن حلها </a:t>
            </a:r>
          </a:p>
          <a:p>
            <a:pPr algn="r" rtl="true" marL="471791" indent="-235896" lvl="1">
              <a:lnSpc>
                <a:spcPts val="3059"/>
              </a:lnSpc>
              <a:buFont typeface="Arial"/>
              <a:buChar char="•"/>
            </a:pPr>
            <a:r>
              <a:rPr lang="ar-EG" sz="2185">
                <a:solidFill>
                  <a:srgbClr val="000000"/>
                </a:solidFill>
                <a:latin typeface="Montaser Arabic"/>
                <a:ea typeface="Montaser Arabic"/>
                <a:cs typeface="Montaser Arabic"/>
                <a:sym typeface="Montaser Arabic"/>
                <a:rtl val="true"/>
              </a:rPr>
              <a:t>وكمان  انه يكون فى نشرة بريدية كل أسبوع مخصصة للفئة المستهدفة</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0213" y="-57314"/>
            <a:ext cx="2778718" cy="10565717"/>
            <a:chOff x="0" y="0"/>
            <a:chExt cx="731844" cy="2782740"/>
          </a:xfrm>
        </p:grpSpPr>
        <p:sp>
          <p:nvSpPr>
            <p:cNvPr name="Freeform 3" id="3"/>
            <p:cNvSpPr/>
            <p:nvPr/>
          </p:nvSpPr>
          <p:spPr>
            <a:xfrm flipH="false" flipV="false" rot="0">
              <a:off x="0" y="0"/>
              <a:ext cx="731844" cy="2782740"/>
            </a:xfrm>
            <a:custGeom>
              <a:avLst/>
              <a:gdLst/>
              <a:ahLst/>
              <a:cxnLst/>
              <a:rect r="r" b="b" t="t" l="l"/>
              <a:pathLst>
                <a:path h="2782740" w="731844">
                  <a:moveTo>
                    <a:pt x="0" y="0"/>
                  </a:moveTo>
                  <a:lnTo>
                    <a:pt x="731844" y="0"/>
                  </a:lnTo>
                  <a:lnTo>
                    <a:pt x="731844" y="2782740"/>
                  </a:lnTo>
                  <a:lnTo>
                    <a:pt x="0" y="2782740"/>
                  </a:lnTo>
                  <a:close/>
                </a:path>
              </a:pathLst>
            </a:custGeom>
            <a:solidFill>
              <a:srgbClr val="FFA500"/>
            </a:solidFill>
          </p:spPr>
        </p:sp>
        <p:sp>
          <p:nvSpPr>
            <p:cNvPr name="TextBox 4" id="4"/>
            <p:cNvSpPr txBox="true"/>
            <p:nvPr/>
          </p:nvSpPr>
          <p:spPr>
            <a:xfrm>
              <a:off x="0" y="-38100"/>
              <a:ext cx="731844" cy="282084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10870" y="3107072"/>
            <a:ext cx="1483817" cy="7091039"/>
            <a:chOff x="0" y="0"/>
            <a:chExt cx="390799" cy="1867599"/>
          </a:xfrm>
        </p:grpSpPr>
        <p:sp>
          <p:nvSpPr>
            <p:cNvPr name="Freeform 6" id="6"/>
            <p:cNvSpPr/>
            <p:nvPr/>
          </p:nvSpPr>
          <p:spPr>
            <a:xfrm flipH="false" flipV="false" rot="0">
              <a:off x="0" y="0"/>
              <a:ext cx="390799" cy="1867599"/>
            </a:xfrm>
            <a:custGeom>
              <a:avLst/>
              <a:gdLst/>
              <a:ahLst/>
              <a:cxnLst/>
              <a:rect r="r" b="b" t="t" l="l"/>
              <a:pathLst>
                <a:path h="1867599" w="390799">
                  <a:moveTo>
                    <a:pt x="0" y="0"/>
                  </a:moveTo>
                  <a:lnTo>
                    <a:pt x="390799" y="0"/>
                  </a:lnTo>
                  <a:lnTo>
                    <a:pt x="390799" y="1867599"/>
                  </a:lnTo>
                  <a:lnTo>
                    <a:pt x="0" y="1867599"/>
                  </a:lnTo>
                  <a:close/>
                </a:path>
              </a:pathLst>
            </a:custGeom>
            <a:solidFill>
              <a:srgbClr val="000000"/>
            </a:solidFill>
          </p:spPr>
        </p:sp>
        <p:sp>
          <p:nvSpPr>
            <p:cNvPr name="TextBox 7" id="7"/>
            <p:cNvSpPr txBox="true"/>
            <p:nvPr/>
          </p:nvSpPr>
          <p:spPr>
            <a:xfrm>
              <a:off x="0" y="-38100"/>
              <a:ext cx="390799" cy="190569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4148451" y="4339767"/>
            <a:ext cx="2711000" cy="2711000"/>
          </a:xfrm>
          <a:custGeom>
            <a:avLst/>
            <a:gdLst/>
            <a:ahLst/>
            <a:cxnLst/>
            <a:rect r="r" b="b" t="t" l="l"/>
            <a:pathLst>
              <a:path h="2711000" w="2711000">
                <a:moveTo>
                  <a:pt x="2711000" y="0"/>
                </a:moveTo>
                <a:lnTo>
                  <a:pt x="0" y="0"/>
                </a:lnTo>
                <a:lnTo>
                  <a:pt x="0" y="2711000"/>
                </a:lnTo>
                <a:lnTo>
                  <a:pt x="2711000" y="2711000"/>
                </a:lnTo>
                <a:lnTo>
                  <a:pt x="27110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856967" y="5340718"/>
            <a:ext cx="11822237" cy="1394775"/>
          </a:xfrm>
          <a:prstGeom prst="rect">
            <a:avLst/>
          </a:prstGeom>
        </p:spPr>
        <p:txBody>
          <a:bodyPr anchor="t" rtlCol="false" tIns="0" lIns="0" bIns="0" rIns="0">
            <a:spAutoFit/>
          </a:bodyPr>
          <a:lstStyle/>
          <a:p>
            <a:pPr algn="l">
              <a:lnSpc>
                <a:spcPts val="11468"/>
              </a:lnSpc>
            </a:pPr>
            <a:r>
              <a:rPr lang="en-US" sz="8191">
                <a:solidFill>
                  <a:srgbClr val="FFFFFF"/>
                </a:solidFill>
                <a:latin typeface="Montaser Arabic"/>
                <a:ea typeface="Montaser Arabic"/>
                <a:cs typeface="Montaser Arabic"/>
                <a:sym typeface="Montaser Arabic"/>
              </a:rPr>
              <a:t>THANK YOU</a:t>
            </a:r>
          </a:p>
        </p:txBody>
      </p:sp>
      <p:sp>
        <p:nvSpPr>
          <p:cNvPr name="TextBox 10" id="10"/>
          <p:cNvSpPr txBox="true"/>
          <p:nvPr/>
        </p:nvSpPr>
        <p:spPr>
          <a:xfrm rot="0">
            <a:off x="6964422" y="6538166"/>
            <a:ext cx="6669965" cy="619134"/>
          </a:xfrm>
          <a:prstGeom prst="rect">
            <a:avLst/>
          </a:prstGeom>
        </p:spPr>
        <p:txBody>
          <a:bodyPr anchor="t" rtlCol="false" tIns="0" lIns="0" bIns="0" rIns="0">
            <a:spAutoFit/>
          </a:bodyPr>
          <a:lstStyle/>
          <a:p>
            <a:pPr algn="l">
              <a:lnSpc>
                <a:spcPts val="5112"/>
              </a:lnSpc>
            </a:pPr>
            <a:r>
              <a:rPr lang="en-US" sz="3651">
                <a:solidFill>
                  <a:srgbClr val="FFFFFF"/>
                </a:solidFill>
                <a:latin typeface="Montaser Arabic"/>
                <a:ea typeface="Montaser Arabic"/>
                <a:cs typeface="Montaser Arabic"/>
                <a:sym typeface="Montaser Arabic"/>
              </a:rPr>
              <a:t>Digital Marketing Solutions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07371"/>
            <a:ext cx="3103012" cy="8082459"/>
            <a:chOff x="0" y="0"/>
            <a:chExt cx="817254" cy="2128713"/>
          </a:xfrm>
        </p:grpSpPr>
        <p:sp>
          <p:nvSpPr>
            <p:cNvPr name="Freeform 3" id="3"/>
            <p:cNvSpPr/>
            <p:nvPr/>
          </p:nvSpPr>
          <p:spPr>
            <a:xfrm flipH="false" flipV="false" rot="0">
              <a:off x="0" y="0"/>
              <a:ext cx="817254" cy="2128713"/>
            </a:xfrm>
            <a:custGeom>
              <a:avLst/>
              <a:gdLst/>
              <a:ahLst/>
              <a:cxnLst/>
              <a:rect r="r" b="b" t="t" l="l"/>
              <a:pathLst>
                <a:path h="2128713" w="817254">
                  <a:moveTo>
                    <a:pt x="0" y="0"/>
                  </a:moveTo>
                  <a:lnTo>
                    <a:pt x="817254" y="0"/>
                  </a:lnTo>
                  <a:lnTo>
                    <a:pt x="817254" y="2128713"/>
                  </a:lnTo>
                  <a:lnTo>
                    <a:pt x="0" y="2128713"/>
                  </a:lnTo>
                  <a:close/>
                </a:path>
              </a:pathLst>
            </a:custGeom>
            <a:solidFill>
              <a:srgbClr val="FFA500"/>
            </a:solidFill>
          </p:spPr>
        </p:sp>
        <p:sp>
          <p:nvSpPr>
            <p:cNvPr name="TextBox 4" id="4"/>
            <p:cNvSpPr txBox="true"/>
            <p:nvPr/>
          </p:nvSpPr>
          <p:spPr>
            <a:xfrm>
              <a:off x="0" y="-38100"/>
              <a:ext cx="817254" cy="216681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59762" y="8847085"/>
            <a:ext cx="1079951" cy="1079951"/>
          </a:xfrm>
          <a:custGeom>
            <a:avLst/>
            <a:gdLst/>
            <a:ahLst/>
            <a:cxnLst/>
            <a:rect r="r" b="b" t="t" l="l"/>
            <a:pathLst>
              <a:path h="1079951" w="1079951">
                <a:moveTo>
                  <a:pt x="0" y="0"/>
                </a:moveTo>
                <a:lnTo>
                  <a:pt x="1079951" y="0"/>
                </a:lnTo>
                <a:lnTo>
                  <a:pt x="1079951" y="1079951"/>
                </a:lnTo>
                <a:lnTo>
                  <a:pt x="0" y="1079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304255" y="271847"/>
            <a:ext cx="11676767" cy="10237597"/>
          </a:xfrm>
          <a:prstGeom prst="rect">
            <a:avLst/>
          </a:prstGeom>
        </p:spPr>
        <p:txBody>
          <a:bodyPr anchor="t" rtlCol="false" tIns="0" lIns="0" bIns="0" rIns="0">
            <a:spAutoFit/>
          </a:bodyPr>
          <a:lstStyle/>
          <a:p>
            <a:pPr algn="r" rtl="true">
              <a:lnSpc>
                <a:spcPts val="3749"/>
              </a:lnSpc>
            </a:pPr>
            <a:r>
              <a:rPr lang="ar-EG" sz="2300" b="true">
                <a:solidFill>
                  <a:srgbClr val="000000"/>
                </a:solidFill>
                <a:latin typeface="Montaser Arabic Bold"/>
                <a:ea typeface="Montaser Arabic Bold"/>
                <a:cs typeface="Montaser Arabic Bold"/>
                <a:sym typeface="Montaser Arabic Bold"/>
                <a:rtl val="true"/>
              </a:rPr>
              <a:t>ملاحظات هامة:</a:t>
            </a:r>
          </a:p>
          <a:p>
            <a:pPr algn="r" rtl="true">
              <a:lnSpc>
                <a:spcPts val="3749"/>
              </a:lnSpc>
            </a:pPr>
            <a:r>
              <a:rPr lang="ar-EG" sz="2300" b="true">
                <a:solidFill>
                  <a:srgbClr val="000000"/>
                </a:solidFill>
                <a:latin typeface="Montaser Arabic Bold"/>
                <a:ea typeface="Montaser Arabic Bold"/>
                <a:cs typeface="Montaser Arabic Bold"/>
                <a:sym typeface="Montaser Arabic Bold"/>
                <a:rtl val="true"/>
              </a:rPr>
              <a:t>التحديات فى السوق المصرى هى</a:t>
            </a:r>
            <a:r>
              <a:rPr lang="ar-EG" sz="2300">
                <a:solidFill>
                  <a:srgbClr val="000000"/>
                </a:solidFill>
                <a:latin typeface="Montaser Arabic"/>
                <a:ea typeface="Montaser Arabic"/>
                <a:cs typeface="Montaser Arabic"/>
                <a:sym typeface="Montaser Arabic"/>
                <a:rtl val="true"/>
              </a:rPr>
              <a:t>: عدم تقيل أصحاب المطاعم الصغيرة وبعض المتوسطة لهذا السيستم وبالتالى ضعف فى القوة الشرائية، المطاعم الكبيرة والسلاسل التنافسية عليهم عالية فى السوق </a:t>
            </a:r>
          </a:p>
          <a:p>
            <a:pPr algn="r" rtl="true">
              <a:lnSpc>
                <a:spcPts val="3749"/>
              </a:lnSpc>
            </a:pPr>
            <a:r>
              <a:rPr lang="ar-EG" sz="2300" b="true">
                <a:solidFill>
                  <a:srgbClr val="000000"/>
                </a:solidFill>
                <a:latin typeface="Montaser Arabic Bold"/>
                <a:ea typeface="Montaser Arabic Bold"/>
                <a:cs typeface="Montaser Arabic Bold"/>
                <a:sym typeface="Montaser Arabic Bold"/>
                <a:rtl val="true"/>
              </a:rPr>
              <a:t>والفرص:</a:t>
            </a:r>
            <a:r>
              <a:rPr lang="ar-EG" sz="2300">
                <a:solidFill>
                  <a:srgbClr val="000000"/>
                </a:solidFill>
                <a:latin typeface="Montaser Arabic"/>
                <a:ea typeface="Montaser Arabic"/>
                <a:cs typeface="Montaser Arabic"/>
                <a:sym typeface="Montaser Arabic"/>
                <a:rtl val="true"/>
              </a:rPr>
              <a:t> عمل حملات توعية مخصصة للمطاعم الصغيرة والمتوسطة وإقناعها بأن الاستثمار فى هذا النظام يوفر المال ويزيد فرص البقاء والنمو، وتوفير خيارات فى النظام تتناسب مع القوة الشرائية لكل فئة فمثلا:</a:t>
            </a:r>
          </a:p>
          <a:p>
            <a:pPr algn="r" rtl="true" marL="496571" indent="-248285" lvl="1">
              <a:lnSpc>
                <a:spcPts val="3749"/>
              </a:lnSpc>
              <a:buFont typeface="Arial"/>
              <a:buChar char="•"/>
            </a:pPr>
            <a:r>
              <a:rPr lang="ar-EG" sz="2300">
                <a:solidFill>
                  <a:srgbClr val="000000"/>
                </a:solidFill>
                <a:latin typeface="Montaser Arabic"/>
                <a:ea typeface="Montaser Arabic"/>
                <a:cs typeface="Montaser Arabic"/>
                <a:sym typeface="Montaser Arabic"/>
                <a:rtl val="true"/>
              </a:rPr>
              <a:t>المطاعم الصغيرة نوفر لها نظام محاسبة مالية </a:t>
            </a:r>
          </a:p>
          <a:p>
            <a:pPr algn="r" rtl="true" marL="496571" indent="-248285" lvl="1">
              <a:lnSpc>
                <a:spcPts val="3749"/>
              </a:lnSpc>
              <a:buFont typeface="Arial"/>
              <a:buChar char="•"/>
            </a:pPr>
            <a:r>
              <a:rPr lang="ar-EG" sz="2300">
                <a:solidFill>
                  <a:srgbClr val="000000"/>
                </a:solidFill>
                <a:latin typeface="Montaser Arabic"/>
                <a:ea typeface="Montaser Arabic"/>
                <a:cs typeface="Montaser Arabic"/>
                <a:sym typeface="Montaser Arabic"/>
                <a:rtl val="true"/>
              </a:rPr>
              <a:t>المطاعم المتوسطة نوفر لها نظام لإدارة المخزون والطلبات وخدمة العملاء</a:t>
            </a:r>
          </a:p>
          <a:p>
            <a:pPr algn="r" rtl="true" marL="496571" indent="-248285" lvl="1">
              <a:lnSpc>
                <a:spcPts val="3749"/>
              </a:lnSpc>
              <a:buFont typeface="Arial"/>
              <a:buChar char="•"/>
            </a:pPr>
            <a:r>
              <a:rPr lang="ar-EG" sz="2300">
                <a:solidFill>
                  <a:srgbClr val="000000"/>
                </a:solidFill>
                <a:latin typeface="Montaser Arabic"/>
                <a:ea typeface="Montaser Arabic"/>
                <a:cs typeface="Montaser Arabic"/>
                <a:sym typeface="Montaser Arabic"/>
                <a:rtl val="true"/>
              </a:rPr>
              <a:t>المطاعم الكبيرة والسلاسل نوفر لها مزايا إضافية أو تنافسية عن الأنظمة التى تستخدمها بالفعل</a:t>
            </a:r>
          </a:p>
          <a:p>
            <a:pPr algn="r" rtl="true">
              <a:lnSpc>
                <a:spcPts val="3749"/>
              </a:lnSpc>
            </a:pPr>
            <a:r>
              <a:rPr lang="ar-EG" sz="2300">
                <a:solidFill>
                  <a:srgbClr val="000000"/>
                </a:solidFill>
                <a:latin typeface="Montaser Arabic"/>
                <a:ea typeface="Montaser Arabic"/>
                <a:cs typeface="Montaser Arabic"/>
                <a:sym typeface="Montaser Arabic"/>
                <a:rtl val="true"/>
              </a:rPr>
              <a:t>يمكن أيضا التطرق لنقطة أنه فى حالة الاوبئة والأمراض مثل كورونا، النظام يساعدك فى إدارة المخزون والطلبات وبالتالى يقلل الخسائر</a:t>
            </a:r>
          </a:p>
          <a:p>
            <a:pPr algn="r" rtl="true">
              <a:lnSpc>
                <a:spcPts val="3749"/>
              </a:lnSpc>
            </a:pPr>
            <a:r>
              <a:rPr lang="ar-EG" sz="2300">
                <a:solidFill>
                  <a:srgbClr val="000000"/>
                </a:solidFill>
                <a:latin typeface="Montaser Arabic"/>
                <a:ea typeface="Montaser Arabic"/>
                <a:cs typeface="Montaser Arabic"/>
                <a:sym typeface="Montaser Arabic"/>
                <a:rtl val="true"/>
              </a:rPr>
              <a:t> ومع زيادة التقدم التكنولوجى فالمطعم يحتاج للنظام ليواكب التقدم ويستمر فى البقاء</a:t>
            </a:r>
          </a:p>
          <a:p>
            <a:pPr algn="r" rtl="true">
              <a:lnSpc>
                <a:spcPts val="3749"/>
              </a:lnSpc>
            </a:pPr>
            <a:r>
              <a:rPr lang="ar-EG" sz="2300">
                <a:solidFill>
                  <a:srgbClr val="000000"/>
                </a:solidFill>
                <a:latin typeface="Montaser Arabic"/>
                <a:ea typeface="Montaser Arabic"/>
                <a:cs typeface="Montaser Arabic"/>
                <a:sym typeface="Montaser Arabic"/>
                <a:rtl val="true"/>
              </a:rPr>
              <a:t>تحديات تواجه المطاعم الكبيرة والسلاسل:</a:t>
            </a:r>
          </a:p>
          <a:p>
            <a:pPr algn="r" rtl="true">
              <a:lnSpc>
                <a:spcPts val="3749"/>
              </a:lnSpc>
            </a:pPr>
            <a:r>
              <a:rPr lang="ar-EG" sz="2300" b="true">
                <a:solidFill>
                  <a:srgbClr val="000000"/>
                </a:solidFill>
                <a:latin typeface="Montaser Arabic Bold"/>
                <a:ea typeface="Montaser Arabic Bold"/>
                <a:cs typeface="Montaser Arabic Bold"/>
                <a:sym typeface="Montaser Arabic Bold"/>
                <a:rtl val="true"/>
              </a:rPr>
              <a:t>التدريب:</a:t>
            </a:r>
            <a:r>
              <a:rPr lang="ar-EG" sz="2300">
                <a:solidFill>
                  <a:srgbClr val="000000"/>
                </a:solidFill>
                <a:latin typeface="Montaser Arabic"/>
                <a:ea typeface="Montaser Arabic"/>
                <a:cs typeface="Montaser Arabic"/>
                <a:sym typeface="Montaser Arabic"/>
                <a:rtl val="true"/>
              </a:rPr>
              <a:t> يحتاج الموظفون إلى تدريب مكثف على استخدام النظام الجديد، مما قد يؤثر على </a:t>
            </a:r>
          </a:p>
          <a:p>
            <a:pPr algn="r" rtl="true" marL="496571" indent="-248285" lvl="1">
              <a:lnSpc>
                <a:spcPts val="3749"/>
              </a:lnSpc>
              <a:buFont typeface="Arial"/>
              <a:buChar char="•"/>
            </a:pPr>
            <a:r>
              <a:rPr lang="ar-EG" sz="2300">
                <a:solidFill>
                  <a:srgbClr val="000000"/>
                </a:solidFill>
                <a:latin typeface="Montaser Arabic"/>
                <a:ea typeface="Montaser Arabic"/>
                <a:cs typeface="Montaser Arabic"/>
                <a:sym typeface="Montaser Arabic"/>
                <a:rtl val="true"/>
              </a:rPr>
              <a:t>سير العمل اليومي.</a:t>
            </a:r>
          </a:p>
          <a:p>
            <a:pPr algn="r" rtl="true" marL="496571" indent="-248285" lvl="1">
              <a:lnSpc>
                <a:spcPts val="3749"/>
              </a:lnSpc>
              <a:buFont typeface="Arial"/>
              <a:buChar char="•"/>
            </a:pPr>
            <a:r>
              <a:rPr lang="ar-EG" sz="2300">
                <a:solidFill>
                  <a:srgbClr val="000000"/>
                </a:solidFill>
                <a:latin typeface="Montaser Arabic"/>
                <a:ea typeface="Montaser Arabic"/>
                <a:cs typeface="Montaser Arabic"/>
                <a:sym typeface="Montaser Arabic"/>
                <a:rtl val="true"/>
              </a:rPr>
              <a:t>ارتفاع تكلفة تطبيق النظام في بادئ الأمر </a:t>
            </a:r>
          </a:p>
          <a:p>
            <a:pPr algn="r" rtl="true" marL="496571" indent="-248285" lvl="1">
              <a:lnSpc>
                <a:spcPts val="3749"/>
              </a:lnSpc>
              <a:buFont typeface="Arial"/>
              <a:buChar char="•"/>
            </a:pPr>
            <a:r>
              <a:rPr lang="ar-EG" sz="2300">
                <a:solidFill>
                  <a:srgbClr val="000000"/>
                </a:solidFill>
                <a:latin typeface="Montaser Arabic"/>
                <a:ea typeface="Montaser Arabic"/>
                <a:cs typeface="Montaser Arabic"/>
                <a:sym typeface="Montaser Arabic"/>
                <a:rtl val="true"/>
              </a:rPr>
              <a:t>الحاجة إلى مساحة تخزين كبي </a:t>
            </a:r>
          </a:p>
          <a:p>
            <a:pPr algn="r" rtl="true">
              <a:lnSpc>
                <a:spcPts val="3749"/>
              </a:lnSpc>
            </a:pPr>
            <a:r>
              <a:rPr lang="ar-EG" sz="2300" b="true">
                <a:solidFill>
                  <a:srgbClr val="000000"/>
                </a:solidFill>
                <a:latin typeface="Montaser Arabic Bold"/>
                <a:ea typeface="Montaser Arabic Bold"/>
                <a:cs typeface="Montaser Arabic Bold"/>
                <a:sym typeface="Montaser Arabic Bold"/>
                <a:rtl val="true"/>
              </a:rPr>
              <a:t>التكامل مع أنظمة أخرى:</a:t>
            </a:r>
            <a:r>
              <a:rPr lang="ar-EG" sz="2300">
                <a:solidFill>
                  <a:srgbClr val="000000"/>
                </a:solidFill>
                <a:latin typeface="Montaser Arabic"/>
                <a:ea typeface="Montaser Arabic"/>
                <a:cs typeface="Montaser Arabic"/>
                <a:sym typeface="Montaser Arabic"/>
                <a:rtl val="true"/>
              </a:rPr>
              <a:t> قد يواجه المطعم تحديات في دمج نظام </a:t>
            </a:r>
            <a:r>
              <a:rPr lang="en-US" sz="2300">
                <a:solidFill>
                  <a:srgbClr val="000000"/>
                </a:solidFill>
                <a:latin typeface="Montaser Arabic"/>
                <a:ea typeface="Montaser Arabic"/>
                <a:cs typeface="Montaser Arabic"/>
                <a:sym typeface="Montaser Arabic"/>
              </a:rPr>
              <a:t>ERP</a:t>
            </a:r>
            <a:r>
              <a:rPr lang="ar-EG" sz="2300">
                <a:solidFill>
                  <a:srgbClr val="000000"/>
                </a:solidFill>
                <a:latin typeface="Montaser Arabic"/>
                <a:ea typeface="Montaser Arabic"/>
                <a:cs typeface="Montaser Arabic"/>
                <a:sym typeface="Montaser Arabic"/>
                <a:rtl val="true"/>
              </a:rPr>
              <a:t> مع أنظمة أخرى موجودة مثل أنظمة نقاط البيع أو أنظمة إدارة العلاقة مع العملاء.</a:t>
            </a:r>
          </a:p>
          <a:p>
            <a:pPr algn="r" rtl="true">
              <a:lnSpc>
                <a:spcPts val="3749"/>
              </a:lnSpc>
            </a:pPr>
          </a:p>
        </p:txBody>
      </p:sp>
      <p:grpSp>
        <p:nvGrpSpPr>
          <p:cNvPr name="Group 7" id="7"/>
          <p:cNvGrpSpPr/>
          <p:nvPr/>
        </p:nvGrpSpPr>
        <p:grpSpPr>
          <a:xfrm rot="0">
            <a:off x="1356279" y="5809972"/>
            <a:ext cx="3767912" cy="4018980"/>
            <a:chOff x="0" y="0"/>
            <a:chExt cx="812800" cy="866959"/>
          </a:xfrm>
        </p:grpSpPr>
        <p:sp>
          <p:nvSpPr>
            <p:cNvPr name="Freeform 8" id="8"/>
            <p:cNvSpPr/>
            <p:nvPr/>
          </p:nvSpPr>
          <p:spPr>
            <a:xfrm flipH="false" flipV="false" rot="0">
              <a:off x="0" y="0"/>
              <a:ext cx="812800" cy="866959"/>
            </a:xfrm>
            <a:custGeom>
              <a:avLst/>
              <a:gdLst/>
              <a:ahLst/>
              <a:cxnLst/>
              <a:rect r="r" b="b" t="t" l="l"/>
              <a:pathLst>
                <a:path h="866959" w="812800">
                  <a:moveTo>
                    <a:pt x="0" y="0"/>
                  </a:moveTo>
                  <a:lnTo>
                    <a:pt x="812800" y="0"/>
                  </a:lnTo>
                  <a:lnTo>
                    <a:pt x="812800" y="866959"/>
                  </a:lnTo>
                  <a:lnTo>
                    <a:pt x="0" y="866959"/>
                  </a:lnTo>
                  <a:close/>
                </a:path>
              </a:pathLst>
            </a:custGeom>
            <a:solidFill>
              <a:srgbClr val="000000"/>
            </a:solidFill>
          </p:spPr>
        </p:sp>
        <p:sp>
          <p:nvSpPr>
            <p:cNvPr name="TextBox 9" id="9"/>
            <p:cNvSpPr txBox="true"/>
            <p:nvPr/>
          </p:nvSpPr>
          <p:spPr>
            <a:xfrm>
              <a:off x="0" y="-38100"/>
              <a:ext cx="812800" cy="905059"/>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1633253" y="4931927"/>
            <a:ext cx="4398398" cy="4627879"/>
            <a:chOff x="0" y="0"/>
            <a:chExt cx="5842000" cy="6146800"/>
          </a:xfrm>
        </p:grpSpPr>
        <p:sp>
          <p:nvSpPr>
            <p:cNvPr name="Freeform 11" id="11"/>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28962" t="0" r="-28962" b="0"/>
              </a:stretch>
            </a:blipFill>
          </p:spPr>
        </p:sp>
        <p:sp>
          <p:nvSpPr>
            <p:cNvPr name="Freeform 12" id="12"/>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286" r="0" b="-286"/>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DAGSiY4Nq7s</dc:identifier>
  <dcterms:modified xsi:type="dcterms:W3CDTF">2011-08-01T06:04:30Z</dcterms:modified>
  <cp:revision>1</cp:revision>
  <dc:title>Digital marketing solutions for UIS Company</dc:title>
</cp:coreProperties>
</file>